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rts/chart1.xml" ContentType="application/vnd.openxmlformats-officedocument.drawingml.chart+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 id="2147483662" r:id="rId2"/>
    <p:sldMasterId id="2147483674" r:id="rId3"/>
  </p:sldMasterIdLst>
  <p:notesMasterIdLst>
    <p:notesMasterId r:id="rId66"/>
  </p:notesMasterIdLst>
  <p:sldIdLst>
    <p:sldId id="256" r:id="rId4"/>
    <p:sldId id="257" r:id="rId5"/>
    <p:sldId id="504" r:id="rId6"/>
    <p:sldId id="505" r:id="rId7"/>
    <p:sldId id="506" r:id="rId8"/>
    <p:sldId id="507" r:id="rId9"/>
    <p:sldId id="508" r:id="rId10"/>
    <p:sldId id="509" r:id="rId11"/>
    <p:sldId id="510" r:id="rId12"/>
    <p:sldId id="511" r:id="rId13"/>
    <p:sldId id="512" r:id="rId14"/>
    <p:sldId id="513" r:id="rId15"/>
    <p:sldId id="514" r:id="rId16"/>
    <p:sldId id="515" r:id="rId17"/>
    <p:sldId id="516" r:id="rId18"/>
    <p:sldId id="517" r:id="rId19"/>
    <p:sldId id="518" r:id="rId20"/>
    <p:sldId id="519" r:id="rId21"/>
    <p:sldId id="520" r:id="rId22"/>
    <p:sldId id="521" r:id="rId23"/>
    <p:sldId id="522" r:id="rId24"/>
    <p:sldId id="523" r:id="rId25"/>
    <p:sldId id="524" r:id="rId26"/>
    <p:sldId id="525" r:id="rId27"/>
    <p:sldId id="526" r:id="rId28"/>
    <p:sldId id="527" r:id="rId29"/>
    <p:sldId id="528" r:id="rId30"/>
    <p:sldId id="529" r:id="rId31"/>
    <p:sldId id="530" r:id="rId32"/>
    <p:sldId id="531" r:id="rId33"/>
    <p:sldId id="532" r:id="rId34"/>
    <p:sldId id="258" r:id="rId35"/>
    <p:sldId id="259" r:id="rId36"/>
    <p:sldId id="488" r:id="rId37"/>
    <p:sldId id="489" r:id="rId38"/>
    <p:sldId id="490" r:id="rId39"/>
    <p:sldId id="491" r:id="rId40"/>
    <p:sldId id="297" r:id="rId41"/>
    <p:sldId id="492" r:id="rId42"/>
    <p:sldId id="493" r:id="rId43"/>
    <p:sldId id="494" r:id="rId44"/>
    <p:sldId id="495" r:id="rId45"/>
    <p:sldId id="496" r:id="rId46"/>
    <p:sldId id="497" r:id="rId47"/>
    <p:sldId id="498" r:id="rId48"/>
    <p:sldId id="501" r:id="rId49"/>
    <p:sldId id="502" r:id="rId50"/>
    <p:sldId id="503" r:id="rId51"/>
    <p:sldId id="295" r:id="rId52"/>
    <p:sldId id="260" r:id="rId53"/>
    <p:sldId id="261" r:id="rId54"/>
    <p:sldId id="262" r:id="rId55"/>
    <p:sldId id="263" r:id="rId56"/>
    <p:sldId id="264" r:id="rId57"/>
    <p:sldId id="265" r:id="rId58"/>
    <p:sldId id="266" r:id="rId59"/>
    <p:sldId id="267" r:id="rId60"/>
    <p:sldId id="268" r:id="rId61"/>
    <p:sldId id="269" r:id="rId62"/>
    <p:sldId id="270" r:id="rId63"/>
    <p:sldId id="271" r:id="rId64"/>
    <p:sldId id="272" r:id="rId65"/>
  </p:sldIdLst>
  <p:sldSz cx="9144000" cy="5143500" type="screen16x9"/>
  <p:notesSz cx="6858000" cy="9144000"/>
  <p:embeddedFontLst>
    <p:embeddedFont>
      <p:font typeface="Calibri" panose="020F0502020204030204" pitchFamily="34" charset="0"/>
      <p:regular r:id="rId67"/>
      <p:bold r:id="rId68"/>
      <p:italic r:id="rId69"/>
      <p:boldItalic r:id="rId70"/>
    </p:embeddedFont>
    <p:embeddedFont>
      <p:font typeface="Calibri Light" panose="020F0302020204030204" pitchFamily="34" charset="0"/>
      <p:regular r:id="rId71"/>
      <p:italic r:id="rId72"/>
    </p:embeddedFont>
    <p:embeddedFont>
      <p:font typeface="Lato" panose="020F0502020204030203" pitchFamily="34" charset="0"/>
      <p:regular r:id="rId73"/>
      <p:bold r:id="rId74"/>
      <p:italic r:id="rId75"/>
      <p:boldItalic r:id="rId76"/>
    </p:embeddedFont>
    <p:embeddedFont>
      <p:font typeface="Lato Light" panose="020F0302020204030203" pitchFamily="34" charset="0"/>
      <p:regular r:id="rId77"/>
      <p:bold r:id="rId78"/>
      <p:italic r:id="rId79"/>
      <p:boldItalic r:id="rId80"/>
    </p:embeddedFont>
    <p:embeddedFont>
      <p:font typeface="Lucida Sans" panose="020B0602030504020204" pitchFamily="34" charset="0"/>
      <p:regular r:id="rId81"/>
      <p:bold r:id="rId82"/>
      <p:italic r:id="rId83"/>
      <p:boldItalic r:id="rId84"/>
    </p:embeddedFont>
    <p:embeddedFont>
      <p:font typeface="Montserrat" panose="020B0604020202020204" charset="0"/>
      <p:regular r:id="rId85"/>
      <p:bold r:id="rId86"/>
      <p:italic r:id="rId87"/>
      <p:boldItalic r:id="rId88"/>
    </p:embeddedFont>
    <p:embeddedFont>
      <p:font typeface="Poppins" panose="00000500000000000000" pitchFamily="2" charset="0"/>
      <p:regular r:id="rId89"/>
    </p:embeddedFont>
    <p:embeddedFont>
      <p:font typeface="Poppins Light" panose="00000400000000000000" pitchFamily="2" charset="0"/>
      <p:regular r:id="rId90"/>
    </p:embeddedFont>
    <p:embeddedFont>
      <p:font typeface="Poppins Medium" panose="00000600000000000000" pitchFamily="2" charset="0"/>
      <p:regular r:id="rId91"/>
    </p:embeddedFont>
    <p:embeddedFont>
      <p:font typeface="Poppins SemiBold" panose="00000700000000000000" pitchFamily="2" charset="0"/>
      <p:bold r:id="rId92"/>
    </p:embeddedFont>
    <p:embeddedFont>
      <p:font typeface="Raleway" panose="020B0604020202020204" charset="0"/>
      <p:regular r:id="rId93"/>
      <p:bold r:id="rId94"/>
      <p:italic r:id="rId95"/>
      <p:boldItalic r:id="rId96"/>
    </p:embeddedFont>
    <p:embeddedFont>
      <p:font typeface="Raleway Light" panose="020B0604020202020204" charset="0"/>
      <p:regular r:id="rId97"/>
      <p:bold r:id="rId98"/>
      <p:italic r:id="rId99"/>
      <p:boldItalic r:id="rId100"/>
    </p:embeddedFont>
    <p:embeddedFont>
      <p:font typeface="Raleway SemiBold" panose="020B0604020202020204" charset="0"/>
      <p:regular r:id="rId101"/>
      <p:bold r:id="rId102"/>
      <p:italic r:id="rId103"/>
      <p:boldItalic r:id="rId104"/>
    </p:embeddedFont>
    <p:embeddedFont>
      <p:font typeface="Verdana" panose="020B0604030504040204" pitchFamily="34" charset="0"/>
      <p:regular r:id="rId105"/>
      <p:bold r:id="rId106"/>
      <p:italic r:id="rId107"/>
      <p:boldItalic r:id="rId10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ja Samardzic"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73"/>
    <p:restoredTop sz="76498" autoAdjust="0"/>
  </p:normalViewPr>
  <p:slideViewPr>
    <p:cSldViewPr snapToGrid="0">
      <p:cViewPr varScale="1">
        <p:scale>
          <a:sx n="115" d="100"/>
          <a:sy n="115" d="100"/>
        </p:scale>
        <p:origin x="828"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font" Target="fonts/font2.fntdata"/><Relationship Id="rId84" Type="http://schemas.openxmlformats.org/officeDocument/2006/relationships/font" Target="fonts/font18.fntdata"/><Relationship Id="rId89" Type="http://schemas.openxmlformats.org/officeDocument/2006/relationships/font" Target="fonts/font23.fntdata"/><Relationship Id="rId112" Type="http://schemas.openxmlformats.org/officeDocument/2006/relationships/theme" Target="theme/theme1.xml"/><Relationship Id="rId16" Type="http://schemas.openxmlformats.org/officeDocument/2006/relationships/slide" Target="slides/slide13.xml"/><Relationship Id="rId107" Type="http://schemas.openxmlformats.org/officeDocument/2006/relationships/font" Target="fonts/font41.fntdata"/><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font" Target="fonts/font8.fntdata"/><Relationship Id="rId79" Type="http://schemas.openxmlformats.org/officeDocument/2006/relationships/font" Target="fonts/font13.fntdata"/><Relationship Id="rId102" Type="http://schemas.openxmlformats.org/officeDocument/2006/relationships/font" Target="fonts/font36.fntdata"/><Relationship Id="rId5" Type="http://schemas.openxmlformats.org/officeDocument/2006/relationships/slide" Target="slides/slide2.xml"/><Relationship Id="rId90" Type="http://schemas.openxmlformats.org/officeDocument/2006/relationships/font" Target="fonts/font24.fntdata"/><Relationship Id="rId95" Type="http://schemas.openxmlformats.org/officeDocument/2006/relationships/font" Target="fonts/font29.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font" Target="fonts/font3.fntdata"/><Relationship Id="rId113" Type="http://schemas.openxmlformats.org/officeDocument/2006/relationships/tableStyles" Target="tableStyles.xml"/><Relationship Id="rId80" Type="http://schemas.openxmlformats.org/officeDocument/2006/relationships/font" Target="fonts/font14.fntdata"/><Relationship Id="rId85" Type="http://schemas.openxmlformats.org/officeDocument/2006/relationships/font" Target="fonts/font19.fntdata"/><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font" Target="fonts/font37.fntdata"/><Relationship Id="rId108" Type="http://schemas.openxmlformats.org/officeDocument/2006/relationships/font" Target="fonts/font42.fntdata"/><Relationship Id="rId54" Type="http://schemas.openxmlformats.org/officeDocument/2006/relationships/slide" Target="slides/slide51.xml"/><Relationship Id="rId70" Type="http://schemas.openxmlformats.org/officeDocument/2006/relationships/font" Target="fonts/font4.fntdata"/><Relationship Id="rId75" Type="http://schemas.openxmlformats.org/officeDocument/2006/relationships/font" Target="fonts/font9.fntdata"/><Relationship Id="rId91" Type="http://schemas.openxmlformats.org/officeDocument/2006/relationships/font" Target="fonts/font25.fntdata"/><Relationship Id="rId96" Type="http://schemas.openxmlformats.org/officeDocument/2006/relationships/font" Target="fonts/font30.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font" Target="fonts/font40.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font" Target="fonts/font15.fntdata"/><Relationship Id="rId86" Type="http://schemas.openxmlformats.org/officeDocument/2006/relationships/font" Target="fonts/font20.fntdata"/><Relationship Id="rId94" Type="http://schemas.openxmlformats.org/officeDocument/2006/relationships/font" Target="fonts/font28.fntdata"/><Relationship Id="rId99" Type="http://schemas.openxmlformats.org/officeDocument/2006/relationships/font" Target="fonts/font33.fntdata"/><Relationship Id="rId101" Type="http://schemas.openxmlformats.org/officeDocument/2006/relationships/font" Target="fonts/font35.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commentAuthors" Target="commentAuthors.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10.fntdata"/><Relationship Id="rId97" Type="http://schemas.openxmlformats.org/officeDocument/2006/relationships/font" Target="fonts/font31.fntdata"/><Relationship Id="rId104" Type="http://schemas.openxmlformats.org/officeDocument/2006/relationships/font" Target="fonts/font38.fntdata"/><Relationship Id="rId7" Type="http://schemas.openxmlformats.org/officeDocument/2006/relationships/slide" Target="slides/slide4.xml"/><Relationship Id="rId71" Type="http://schemas.openxmlformats.org/officeDocument/2006/relationships/font" Target="fonts/font5.fntdata"/><Relationship Id="rId92" Type="http://schemas.openxmlformats.org/officeDocument/2006/relationships/font" Target="fonts/font26.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notesMaster" Target="notesMasters/notesMaster1.xml"/><Relationship Id="rId87" Type="http://schemas.openxmlformats.org/officeDocument/2006/relationships/font" Target="fonts/font21.fntdata"/><Relationship Id="rId110" Type="http://schemas.openxmlformats.org/officeDocument/2006/relationships/presProps" Target="presProps.xml"/><Relationship Id="rId61" Type="http://schemas.openxmlformats.org/officeDocument/2006/relationships/slide" Target="slides/slide58.xml"/><Relationship Id="rId82" Type="http://schemas.openxmlformats.org/officeDocument/2006/relationships/font" Target="fonts/font16.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font" Target="fonts/font11.fntdata"/><Relationship Id="rId100" Type="http://schemas.openxmlformats.org/officeDocument/2006/relationships/font" Target="fonts/font34.fntdata"/><Relationship Id="rId105" Type="http://schemas.openxmlformats.org/officeDocument/2006/relationships/font" Target="fonts/font39.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6.fntdata"/><Relationship Id="rId93" Type="http://schemas.openxmlformats.org/officeDocument/2006/relationships/font" Target="fonts/font27.fntdata"/><Relationship Id="rId98" Type="http://schemas.openxmlformats.org/officeDocument/2006/relationships/font" Target="fonts/font32.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font" Target="fonts/font1.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font" Target="fonts/font17.fntdata"/><Relationship Id="rId88" Type="http://schemas.openxmlformats.org/officeDocument/2006/relationships/font" Target="fonts/font22.fntdata"/><Relationship Id="rId111"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nl-BE" sz="1400" b="0" dirty="0"/>
              <a:t>OBIS non-matches  - status on </a:t>
            </a:r>
            <a:r>
              <a:rPr lang="nl-BE" sz="1400" b="0" dirty="0" err="1"/>
              <a:t>February</a:t>
            </a:r>
            <a:r>
              <a:rPr lang="nl-BE" sz="1400" b="0" dirty="0"/>
              <a:t> 2015</a:t>
            </a:r>
          </a:p>
        </c:rich>
      </c:tx>
      <c:layout>
        <c:manualLayout>
          <c:xMode val="edge"/>
          <c:yMode val="edge"/>
          <c:x val="0.23119098050017572"/>
          <c:y val="4.2194170173172799E-2"/>
        </c:manualLayout>
      </c:layout>
      <c:overlay val="0"/>
    </c:title>
    <c:autoTitleDeleted val="0"/>
    <c:plotArea>
      <c:layout/>
      <c:ofPieChart>
        <c:ofPieType val="bar"/>
        <c:varyColors val="1"/>
        <c:ser>
          <c:idx val="0"/>
          <c:order val="0"/>
          <c:dPt>
            <c:idx val="0"/>
            <c:bubble3D val="0"/>
            <c:spPr>
              <a:solidFill>
                <a:schemeClr val="accent6"/>
              </a:solidFill>
            </c:spPr>
            <c:extLst>
              <c:ext xmlns:c16="http://schemas.microsoft.com/office/drawing/2014/chart" uri="{C3380CC4-5D6E-409C-BE32-E72D297353CC}">
                <c16:uniqueId val="{00000001-EDAF-0242-9E78-65D4AA69C3C0}"/>
              </c:ext>
            </c:extLst>
          </c:dPt>
          <c:dPt>
            <c:idx val="1"/>
            <c:bubble3D val="0"/>
            <c:spPr>
              <a:solidFill>
                <a:schemeClr val="accent1"/>
              </a:solidFill>
            </c:spPr>
            <c:extLst>
              <c:ext xmlns:c16="http://schemas.microsoft.com/office/drawing/2014/chart" uri="{C3380CC4-5D6E-409C-BE32-E72D297353CC}">
                <c16:uniqueId val="{00000003-EDAF-0242-9E78-65D4AA69C3C0}"/>
              </c:ext>
            </c:extLst>
          </c:dPt>
          <c:dPt>
            <c:idx val="2"/>
            <c:bubble3D val="0"/>
            <c:spPr>
              <a:solidFill>
                <a:srgbClr val="92D050"/>
              </a:solidFill>
            </c:spPr>
            <c:extLst>
              <c:ext xmlns:c16="http://schemas.microsoft.com/office/drawing/2014/chart" uri="{C3380CC4-5D6E-409C-BE32-E72D297353CC}">
                <c16:uniqueId val="{00000005-EDAF-0242-9E78-65D4AA69C3C0}"/>
              </c:ext>
            </c:extLst>
          </c:dPt>
          <c:dPt>
            <c:idx val="3"/>
            <c:bubble3D val="0"/>
            <c:spPr>
              <a:solidFill>
                <a:srgbClr val="C00000"/>
              </a:solidFill>
            </c:spPr>
            <c:extLst>
              <c:ext xmlns:c16="http://schemas.microsoft.com/office/drawing/2014/chart" uri="{C3380CC4-5D6E-409C-BE32-E72D297353CC}">
                <c16:uniqueId val="{00000007-EDAF-0242-9E78-65D4AA69C3C0}"/>
              </c:ext>
            </c:extLst>
          </c:dPt>
          <c:dPt>
            <c:idx val="4"/>
            <c:bubble3D val="0"/>
            <c:spPr>
              <a:solidFill>
                <a:srgbClr val="504A2E"/>
              </a:solidFill>
            </c:spPr>
            <c:extLst>
              <c:ext xmlns:c16="http://schemas.microsoft.com/office/drawing/2014/chart" uri="{C3380CC4-5D6E-409C-BE32-E72D297353CC}">
                <c16:uniqueId val="{00000009-EDAF-0242-9E78-65D4AA69C3C0}"/>
              </c:ext>
            </c:extLst>
          </c:dPt>
          <c:dPt>
            <c:idx val="5"/>
            <c:bubble3D val="0"/>
            <c:spPr>
              <a:solidFill>
                <a:schemeClr val="accent5"/>
              </a:solidFill>
            </c:spPr>
            <c:extLst>
              <c:ext xmlns:c16="http://schemas.microsoft.com/office/drawing/2014/chart" uri="{C3380CC4-5D6E-409C-BE32-E72D297353CC}">
                <c16:uniqueId val="{0000000B-EDAF-0242-9E78-65D4AA69C3C0}"/>
              </c:ext>
            </c:extLst>
          </c:dPt>
          <c:dLbls>
            <c:spPr>
              <a:noFill/>
              <a:ln>
                <a:noFill/>
              </a:ln>
              <a:effectLst/>
            </c:spPr>
            <c:dLblPos val="bestFit"/>
            <c:showLegendKey val="0"/>
            <c:showVal val="0"/>
            <c:showCatName val="0"/>
            <c:showSerName val="0"/>
            <c:showPercent val="1"/>
            <c:showBubbleSize val="0"/>
            <c:showLeaderLines val="1"/>
            <c:extLst>
              <c:ext xmlns:c15="http://schemas.microsoft.com/office/drawing/2012/chart" uri="{CE6537A1-D6FC-4f65-9D91-7224C49458BB}"/>
            </c:extLst>
          </c:dLbls>
          <c:cat>
            <c:strRef>
              <c:f>'feb2015'!$D$53:$D$57</c:f>
              <c:strCache>
                <c:ptCount val="5"/>
                <c:pt idx="0">
                  <c:v>pending</c:v>
                </c:pt>
                <c:pt idx="1">
                  <c:v>Matched with Aphia</c:v>
                </c:pt>
                <c:pt idx="2">
                  <c:v>editor notes</c:v>
                </c:pt>
                <c:pt idx="3">
                  <c:v>non-marine flag</c:v>
                </c:pt>
                <c:pt idx="4">
                  <c:v>fossil flag ca.</c:v>
                </c:pt>
              </c:strCache>
            </c:strRef>
          </c:cat>
          <c:val>
            <c:numRef>
              <c:f>'feb2015'!$G$53:$G$57</c:f>
              <c:numCache>
                <c:formatCode>0.00</c:formatCode>
                <c:ptCount val="5"/>
                <c:pt idx="0">
                  <c:v>29.317142857142859</c:v>
                </c:pt>
                <c:pt idx="1">
                  <c:v>34.442857142857143</c:v>
                </c:pt>
                <c:pt idx="2">
                  <c:v>14.105714285714285</c:v>
                </c:pt>
                <c:pt idx="3">
                  <c:v>12.134285714285713</c:v>
                </c:pt>
                <c:pt idx="4">
                  <c:v>10</c:v>
                </c:pt>
              </c:numCache>
            </c:numRef>
          </c:val>
          <c:extLst>
            <c:ext xmlns:c16="http://schemas.microsoft.com/office/drawing/2014/chart" uri="{C3380CC4-5D6E-409C-BE32-E72D297353CC}">
              <c16:uniqueId val="{0000000C-EDAF-0242-9E78-65D4AA69C3C0}"/>
            </c:ext>
          </c:extLst>
        </c:ser>
        <c:dLbls>
          <c:dLblPos val="bestFit"/>
          <c:showLegendKey val="0"/>
          <c:showVal val="0"/>
          <c:showCatName val="0"/>
          <c:showSerName val="0"/>
          <c:showPercent val="1"/>
          <c:showBubbleSize val="0"/>
          <c:showLeaderLines val="1"/>
        </c:dLbls>
        <c:gapWidth val="100"/>
        <c:splitType val="pos"/>
        <c:splitPos val="4"/>
        <c:secondPieSize val="75"/>
        <c:serLines/>
      </c:ofPieChart>
    </c:plotArea>
    <c:legend>
      <c:legendPos val="r"/>
      <c:layout>
        <c:manualLayout>
          <c:xMode val="edge"/>
          <c:yMode val="edge"/>
          <c:x val="0.7872098376122767"/>
          <c:y val="0.36330986404477217"/>
          <c:w val="0.17258107513400392"/>
          <c:h val="0.3403116277132025"/>
        </c:manualLayout>
      </c:layout>
      <c:overlay val="0"/>
      <c:txPr>
        <a:bodyPr/>
        <a:lstStyle/>
        <a:p>
          <a:pPr rtl="0">
            <a:defRPr sz="1100"/>
          </a:pPr>
          <a:endParaRPr lang="en-US"/>
        </a:p>
      </c:txPr>
    </c:legend>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www.marinespecies.org/introduced/aphia.php?p=taxdetails&amp;id=132883"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20 years now, OBIS has been building a central global platform that provides free access to the world’s ocean biodiversity and biogeographic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81374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OBIS emanates from the Census of Marine Life. In 2000, when OBIS received its first funding the press release reported that “</a:t>
            </a:r>
            <a:r>
              <a:rPr lang="en-US" sz="1200" b="0" i="0" kern="1200" dirty="0">
                <a:solidFill>
                  <a:schemeClr val="tx1"/>
                </a:solidFill>
                <a:effectLst/>
                <a:latin typeface="+mn-lt"/>
                <a:ea typeface="+mn-ea"/>
                <a:cs typeface="+mn-cs"/>
              </a:rPr>
              <a:t>the ultimate vision of OBIS was that of an individual selecting any area or volume of water on a global map to bring up information on what has been reported to live there. OBIS would enable access by scientists and others to historical data on species distribution and abundance and provide a framework into which newly collected data can be placed”. [click] Today, OBIS integrates over 60 million presence records from 3691 datasets of nearly 150,000 marine species. And to give you an idea, this year we added </a:t>
            </a:r>
            <a:r>
              <a:rPr lang="en-US" sz="1200" b="0" i="0" u="none" strike="noStrike" kern="1200" dirty="0">
                <a:solidFill>
                  <a:schemeClr val="tx1"/>
                </a:solidFill>
                <a:effectLst/>
                <a:latin typeface="+mn-lt"/>
                <a:ea typeface="+mn-ea"/>
                <a:cs typeface="+mn-cs"/>
              </a:rPr>
              <a:t>6 million records from 574 new datasets. That is more than 1 new dataset per day. </a:t>
            </a:r>
            <a:r>
              <a:rPr lang="en-US" sz="1200" b="0" i="0" kern="1200" dirty="0">
                <a:solidFill>
                  <a:schemeClr val="tx1"/>
                </a:solidFill>
                <a:effectLst/>
                <a:latin typeface="+mn-lt"/>
                <a:ea typeface="+mn-ea"/>
                <a:cs typeface="+mn-cs"/>
              </a:rPr>
              <a:t>Interestingly, the number of biotic and abiotic measurements and sampling facts now </a:t>
            </a:r>
            <a:r>
              <a:rPr lang="en-US" sz="1200" b="0" i="0" kern="1200" dirty="0" err="1">
                <a:solidFill>
                  <a:schemeClr val="tx1"/>
                </a:solidFill>
                <a:effectLst/>
                <a:latin typeface="+mn-lt"/>
                <a:ea typeface="+mn-ea"/>
                <a:cs typeface="+mn-cs"/>
              </a:rPr>
              <a:t>surpases</a:t>
            </a:r>
            <a:r>
              <a:rPr lang="en-US" sz="1200" b="0" i="0" kern="1200" dirty="0">
                <a:solidFill>
                  <a:schemeClr val="tx1"/>
                </a:solidFill>
                <a:effectLst/>
                <a:latin typeface="+mn-lt"/>
                <a:ea typeface="+mn-ea"/>
                <a:cs typeface="+mn-cs"/>
              </a:rPr>
              <a:t> the amount of occurrence records.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6757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Realizing its importance, governments assumed the responsibility for OBIS, when the Member States of the </a:t>
            </a:r>
            <a:r>
              <a:rPr lang="en-US" sz="1200" kern="1200" dirty="0">
                <a:solidFill>
                  <a:schemeClr val="tx1"/>
                </a:solidFill>
                <a:effectLst/>
                <a:latin typeface="+mn-lt"/>
                <a:ea typeface="+mn-ea"/>
                <a:cs typeface="+mn-cs"/>
              </a:rPr>
              <a:t>Intergovernmental Oceanographic Commission (IOC) of UNESCO adopted</a:t>
            </a:r>
            <a:r>
              <a:rPr lang="en-GB" sz="1200" kern="1200" dirty="0">
                <a:solidFill>
                  <a:schemeClr val="tx1"/>
                </a:solidFill>
                <a:effectLst/>
                <a:latin typeface="+mn-lt"/>
                <a:ea typeface="+mn-ea"/>
                <a:cs typeface="+mn-cs"/>
              </a:rPr>
              <a:t> OBIS in 2009, and OBIS became a project of the International Oceanographic Data and Information Exchange (IODE) program.</a:t>
            </a:r>
          </a:p>
          <a:p>
            <a:r>
              <a:rPr lang="en-GB" sz="1200" kern="1200" dirty="0">
                <a:solidFill>
                  <a:schemeClr val="tx1"/>
                </a:solidFill>
                <a:effectLst/>
                <a:latin typeface="+mn-lt"/>
                <a:ea typeface="+mn-ea"/>
                <a:cs typeface="+mn-cs"/>
              </a:rPr>
              <a:t>OBIS operates as a </a:t>
            </a:r>
            <a:r>
              <a:rPr lang="en-GB" sz="1200" b="1" kern="1200" dirty="0">
                <a:solidFill>
                  <a:schemeClr val="tx1"/>
                </a:solidFill>
                <a:effectLst/>
                <a:latin typeface="+mn-lt"/>
                <a:ea typeface="+mn-ea"/>
                <a:cs typeface="+mn-cs"/>
              </a:rPr>
              <a:t>collaborative network of regional and thematic nodes</a:t>
            </a:r>
            <a:r>
              <a:rPr lang="en-GB" sz="1200" kern="1200" dirty="0">
                <a:solidFill>
                  <a:schemeClr val="tx1"/>
                </a:solidFill>
                <a:effectLst/>
                <a:latin typeface="+mn-lt"/>
                <a:ea typeface="+mn-ea"/>
                <a:cs typeface="+mn-cs"/>
              </a:rPr>
              <a:t> and the global OBIS network </a:t>
            </a:r>
            <a:r>
              <a:rPr lang="en-GB" sz="1200" b="1" kern="1200" dirty="0">
                <a:solidFill>
                  <a:schemeClr val="tx1"/>
                </a:solidFill>
                <a:effectLst/>
                <a:latin typeface="+mn-lt"/>
                <a:ea typeface="+mn-ea"/>
                <a:cs typeface="+mn-cs"/>
              </a:rPr>
              <a:t>promotes a culture of cooperation and supports training and capacity development</a:t>
            </a:r>
            <a:r>
              <a:rPr lang="en-GB" sz="1200" kern="1200" dirty="0">
                <a:solidFill>
                  <a:schemeClr val="tx1"/>
                </a:solidFill>
                <a:effectLst/>
                <a:latin typeface="+mn-lt"/>
                <a:ea typeface="+mn-ea"/>
                <a:cs typeface="+mn-cs"/>
              </a:rPr>
              <a:t>, while also maintaining partnerships around the globe, with organisations such as the Marine Biodiversity Observation Network (MBON), the Global Ocean Observing System (GOOS) and the Global Biodiversity Information Facility (GBIF).</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65805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Globally, a lot of human and financial resources have been and are being invested into the collection of a vast amount of biodiversity data ranging from records of small microorganisms to megafauna, from the tropics to the poles and from the surface to the deepest trenches. </a:t>
            </a:r>
            <a:r>
              <a:rPr lang="en-GB" sz="1200" kern="1200">
                <a:solidFill>
                  <a:schemeClr val="tx1"/>
                </a:solidFill>
                <a:effectLst/>
                <a:latin typeface="+mn-lt"/>
                <a:ea typeface="+mn-ea"/>
                <a:cs typeface="+mn-cs"/>
              </a:rPr>
              <a:t>The nearly 65 million </a:t>
            </a:r>
            <a:r>
              <a:rPr lang="en-GB" sz="1200" kern="1200" dirty="0">
                <a:solidFill>
                  <a:schemeClr val="tx1"/>
                </a:solidFill>
                <a:effectLst/>
                <a:latin typeface="+mn-lt"/>
                <a:ea typeface="+mn-ea"/>
                <a:cs typeface="+mn-cs"/>
              </a:rPr>
              <a:t>records in OBIS is a compilation of this diversity.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4223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sz="1200" b="0" kern="1200" dirty="0">
                <a:solidFill>
                  <a:schemeClr val="tx1"/>
                </a:solidFill>
                <a:effectLst/>
                <a:latin typeface="+mn-lt"/>
                <a:ea typeface="+mn-ea"/>
                <a:cs typeface="+mn-cs"/>
              </a:rPr>
              <a:t>The core of OBIS are the PRESENCE and ABSENCE DATA. These records can represent point locations, but can also be part of line transects from trawling, or polygons, or even a point in a grid for cases where the exact location cannot be disclosed.</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56903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From its inception, OBIS was also capturing ABUNDANCE DATA, which represents the number of individuals of a species in a given area or volume of sea water or sediment. This is a key metric for the conservation of species and the management of species populations like fish stocks. Because the Impact of environmental change will happen first at the abundance level, and may not be detected immediately in species presence/absence data.</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36081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Half of the data in OBIS (about 30 million records) are from sampling events before 2000 (when OBIS started) and we have 4 million records from before 1970. So a lot of our efforts have focused on digitizing historic records preserved in archives, libraries, museum collections. These older data provide us an important baseline that enables comparative analysis over time.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61699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b="0" kern="1200" dirty="0">
                <a:solidFill>
                  <a:schemeClr val="tx1"/>
                </a:solidFill>
                <a:effectLst/>
                <a:latin typeface="+mn-lt"/>
                <a:ea typeface="+mn-ea"/>
                <a:cs typeface="+mn-cs"/>
              </a:rPr>
              <a:t>Recently OBIS holds data on HABITATS, such as live coral cover, and seagrass meadows. These habitat ecosystems are often near the coast, providing and supporting key ecological services but are under increased stress from human activities. Monitoring the status and change of key habitats is one of the priorities of the Global Ocean Observing System.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2461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b="0" kern="1200" dirty="0">
                <a:solidFill>
                  <a:schemeClr val="tx1"/>
                </a:solidFill>
                <a:effectLst/>
                <a:latin typeface="+mn-lt"/>
                <a:ea typeface="+mn-ea"/>
                <a:cs typeface="+mn-cs"/>
              </a:rPr>
              <a:t>Also recent additions to OBIS are TRACKING DATA from tagged animals that are tracked via </a:t>
            </a:r>
            <a:r>
              <a:rPr lang="en-GB" sz="1200" b="0" kern="1200" dirty="0" err="1">
                <a:solidFill>
                  <a:schemeClr val="tx1"/>
                </a:solidFill>
                <a:effectLst/>
                <a:latin typeface="+mn-lt"/>
                <a:ea typeface="+mn-ea"/>
                <a:cs typeface="+mn-cs"/>
              </a:rPr>
              <a:t>satelites</a:t>
            </a:r>
            <a:r>
              <a:rPr lang="en-GB" sz="1200" b="0" kern="1200" dirty="0">
                <a:solidFill>
                  <a:schemeClr val="tx1"/>
                </a:solidFill>
                <a:effectLst/>
                <a:latin typeface="+mn-lt"/>
                <a:ea typeface="+mn-ea"/>
                <a:cs typeface="+mn-cs"/>
              </a:rPr>
              <a:t> or acoustic receivers. Animal tracking helps us understand the dynamics of animal movements, discover migration pathways and connectivity between areas, which is important information for more effective conservation and management.  </a:t>
            </a: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4532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all starts with the over 1,000 data providers or data stewards who are willing to publish the data in the public domain. The data is standardized and quality controlled at the 31 regional or thematic OBIS nodes from where the central system harvests it, performs an extra QC step and publishes the integrated set. The API webservice powers the OBIS mapper, R package and third party applications, where data can be discovered and downloaded free of charge.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8077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98290072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98290072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First, a bit about who we are. The Ocean Tracking Network is an aquatic research, data management, and partnership platform at Dalhousie University. We focus on biologging and electronic means of determining animal presence, especially acoustic telemetry. We partner with many stakeholders to make sure that data collected by researchers is used optimally and becomes part of the knowledge base used by decision makers, coastal communities, and the public at large.</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Much of the future of scientific discovery, conservation management and policy will therefore rely on making sense of existent data in connection with novel findings.</a:t>
            </a:r>
            <a:r>
              <a:rPr lang="en-GB" dirty="0">
                <a:effectLst/>
              </a:rPr>
              <a:t> </a:t>
            </a:r>
            <a:r>
              <a:rPr lang="en-GB" sz="1200" b="1" kern="1200" dirty="0">
                <a:solidFill>
                  <a:schemeClr val="tx1"/>
                </a:solidFill>
                <a:effectLst/>
                <a:latin typeface="+mn-lt"/>
                <a:ea typeface="+mn-ea"/>
                <a:cs typeface="+mn-cs"/>
              </a:rPr>
              <a:t>With this in mind OBIS was founded as an holistic reservoir of ocean biodiversity and biogeographic data.</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98316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Before contributing data to the OBIS archive, the network of regional and thematic OBIS nodes execute stringent quality checks, such as validating accurate scientific nomenclature, and transform the data to meet Darwin Core standards and, ultimately, magnify the available data.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5734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Open-access to standardized and enriched data follows the FAIR principle of scientific data: findable, accessible, interoperable and reusable. Moreover, the inclusion of event-based data, such as details about sampling method, adds contextual depth to OBIS data sets.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32164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Data stored on the OBIS database can be accessed via the online Mapper, the R package </a:t>
            </a:r>
            <a:r>
              <a:rPr lang="en-GB" sz="1200" kern="1200" dirty="0" err="1">
                <a:solidFill>
                  <a:schemeClr val="tx1"/>
                </a:solidFill>
                <a:effectLst/>
                <a:latin typeface="+mn-lt"/>
                <a:ea typeface="+mn-ea"/>
                <a:cs typeface="+mn-cs"/>
              </a:rPr>
              <a:t>robis</a:t>
            </a:r>
            <a:r>
              <a:rPr lang="en-GB" sz="1200" kern="1200" dirty="0">
                <a:solidFill>
                  <a:schemeClr val="tx1"/>
                </a:solidFill>
                <a:effectLst/>
                <a:latin typeface="+mn-lt"/>
                <a:ea typeface="+mn-ea"/>
                <a:cs typeface="+mn-cs"/>
              </a:rPr>
              <a:t> or third party applications </a:t>
            </a:r>
            <a:r>
              <a:rPr lang="en-US" sz="1200" kern="1200" dirty="0">
                <a:solidFill>
                  <a:schemeClr val="tx1"/>
                </a:solidFill>
                <a:effectLst/>
                <a:latin typeface="+mn-lt"/>
                <a:ea typeface="+mn-ea"/>
                <a:cs typeface="+mn-cs"/>
              </a:rPr>
              <a:t>powered by the OBIS API webservice</a:t>
            </a:r>
            <a:r>
              <a:rPr lang="en-GB"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76276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Capacity development is an essential activity in OBIS. So far we have trained more than 300 people from 71 countries in 23 training courses. These training courses are organized in partnership with networks such as </a:t>
            </a:r>
            <a:r>
              <a:rPr lang="en-GB" sz="1200" kern="1200" dirty="0" err="1">
                <a:solidFill>
                  <a:schemeClr val="tx1"/>
                </a:solidFill>
                <a:effectLst/>
                <a:latin typeface="+mn-lt"/>
                <a:ea typeface="+mn-ea"/>
                <a:cs typeface="+mn-cs"/>
              </a:rPr>
              <a:t>EMODNet</a:t>
            </a:r>
            <a:r>
              <a:rPr lang="en-GB" sz="1200" kern="1200" dirty="0">
                <a:solidFill>
                  <a:schemeClr val="tx1"/>
                </a:solidFill>
                <a:effectLst/>
                <a:latin typeface="+mn-lt"/>
                <a:ea typeface="+mn-ea"/>
                <a:cs typeface="+mn-cs"/>
              </a:rPr>
              <a:t> in Europe and MBON in the US, and with this very course. Our training courses are hosted and available via the e-learning platform of the </a:t>
            </a:r>
            <a:r>
              <a:rPr lang="en-GB" sz="1200" kern="1200" dirty="0" err="1">
                <a:solidFill>
                  <a:schemeClr val="tx1"/>
                </a:solidFill>
                <a:effectLst/>
                <a:latin typeface="+mn-lt"/>
                <a:ea typeface="+mn-ea"/>
                <a:cs typeface="+mn-cs"/>
              </a:rPr>
              <a:t>OceanTeacher</a:t>
            </a:r>
            <a:r>
              <a:rPr lang="en-GB" sz="1200" kern="1200" dirty="0">
                <a:solidFill>
                  <a:schemeClr val="tx1"/>
                </a:solidFill>
                <a:effectLst/>
                <a:latin typeface="+mn-lt"/>
                <a:ea typeface="+mn-ea"/>
                <a:cs typeface="+mn-cs"/>
              </a:rPr>
              <a:t> Global Academy. Trainees are trained in applying the Darwin Core standards, using our QC tools, publishing the data and doing analysis on the data.</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71956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application of OBIS data ranges from scientific research and conservation management to impact assessments and ocean governance.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More than 1,500 publications have cited OBIS so far, of which several are high impact papers and more and more of them are reporting on important global-scale environmental policy concerns such as the impact of climate change.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16296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Such as this Science paper from Maria </a:t>
            </a:r>
            <a:r>
              <a:rPr lang="en-GB" sz="1200" b="0" i="0" kern="1200" dirty="0" err="1">
                <a:solidFill>
                  <a:schemeClr val="tx1"/>
                </a:solidFill>
                <a:effectLst/>
                <a:latin typeface="+mn-lt"/>
                <a:ea typeface="+mn-ea"/>
                <a:cs typeface="+mn-cs"/>
              </a:rPr>
              <a:t>Dornelas</a:t>
            </a:r>
            <a:r>
              <a:rPr lang="en-GB" sz="1200" b="0" i="0" kern="1200" dirty="0">
                <a:solidFill>
                  <a:schemeClr val="tx1"/>
                </a:solidFill>
                <a:effectLst/>
                <a:latin typeface="+mn-lt"/>
                <a:ea typeface="+mn-ea"/>
                <a:cs typeface="+mn-cs"/>
              </a:rPr>
              <a:t>. The analysis showed that climate change shrank, widened and overall altered species ranges, permanently transforming communities.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06889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Or this work led by Mark Costello which identified 30% of the ocean that is of immediate conservation concern responding to a call from the International Union for Conservation of Nature (IUCN) to protect 30% of the ocean.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9070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OBIS data is regularly recommended as a trusted source and is used for environmental impact assessments, such as for the extraction of valuable resources via mining or the exploitation of wave and wind energy.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68565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future of data-driven policy making will rely on good data and sharing of information (“collect once, use many times” principle). The standardised and historic data compiled in OBIS for instance allows to improve country statistics for reporting on the state of the environment. The UN World Ocean Assessment and global and regional assessments under the Intergovernmental Platform on Biodiversity and Ecosystem Services use and </a:t>
            </a:r>
            <a:r>
              <a:rPr lang="en-GB" sz="1200" kern="1200" dirty="0" err="1">
                <a:solidFill>
                  <a:schemeClr val="tx1"/>
                </a:solidFill>
                <a:effectLst/>
                <a:latin typeface="+mn-lt"/>
                <a:ea typeface="+mn-ea"/>
                <a:cs typeface="+mn-cs"/>
              </a:rPr>
              <a:t>recommed</a:t>
            </a:r>
            <a:r>
              <a:rPr lang="en-GB" sz="1200" kern="1200" dirty="0">
                <a:solidFill>
                  <a:schemeClr val="tx1"/>
                </a:solidFill>
                <a:effectLst/>
                <a:latin typeface="+mn-lt"/>
                <a:ea typeface="+mn-ea"/>
                <a:cs typeface="+mn-cs"/>
              </a:rPr>
              <a:t> OBIS as a trusted source.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Ultimately, free access to data removes historic barriers of inequality and allows everyone to tackle marine concerns based on the best information available.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7978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982900727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982900727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TODO: add a Pacific region OTN splash page</a:t>
            </a:r>
          </a:p>
          <a:p>
            <a:pPr marL="0" lvl="0" indent="0" algn="l" rtl="0">
              <a:spcBef>
                <a:spcPts val="0"/>
              </a:spcBef>
              <a:spcAft>
                <a:spcPts val="0"/>
              </a:spcAft>
              <a:buNone/>
            </a:pPr>
            <a:endParaRPr lang="en-CA" dirty="0"/>
          </a:p>
          <a:p>
            <a:pPr marL="0" lvl="0" indent="0" algn="l" rtl="0">
              <a:spcBef>
                <a:spcPts val="0"/>
              </a:spcBef>
              <a:spcAft>
                <a:spcPts val="0"/>
              </a:spcAft>
              <a:buNone/>
            </a:pPr>
            <a:endParaRPr lang="en-CA" dirty="0"/>
          </a:p>
          <a:p>
            <a:pPr marL="0" lvl="0" indent="0" algn="l" rtl="0">
              <a:spcBef>
                <a:spcPts val="0"/>
              </a:spcBef>
              <a:spcAft>
                <a:spcPts val="0"/>
              </a:spcAft>
              <a:buNone/>
            </a:pPr>
            <a:r>
              <a:rPr lang="en-CA" dirty="0"/>
              <a:t>We also maintain a lot of core listening equipment that supports this acoustic tracking work in Canadian and international waters, notably in the Juan De Fuca and Queen Charlotte Straits, and in the Northern Strait of Georgia on the Pacific side, and across the Cabot Strait and Strait of Belle Isle as well as the 250-station Halifax Line stretching 200 km from Halifax Harbour to the shelf break in the Atlantic.</a:t>
            </a:r>
          </a:p>
        </p:txBody>
      </p:sp>
    </p:spTree>
    <p:extLst>
      <p:ext uri="{BB962C8B-B14F-4D97-AF65-F5344CB8AC3E}">
        <p14:creationId xmlns:p14="http://schemas.microsoft.com/office/powerpoint/2010/main" val="5789395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wish to thank to all the supporters, donors and the thousands of scientists and the hundreds data managers who have been involved and contributed to OBIS. Without their efforts we would not have this fantastic resource to use today and in the future by our children.</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28323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878269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5902c3b90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5902c3b90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here’s the workshop schedule for the next few days. We’re giving you the run of what OBIS is and why it’s great, next I’ll talk to you about the first of the quality control resources that OBIS helps make available to you, then we’ll go over how Darwin Core terminology works, where to find help with it, and the different ways you can assemble a Darwin Core archive. Hopefully by then it’s lunchtime, and we can talk about how those Darwin Core archives become OBIS datasets and what the format for OBIS dataset metadata is. We’ll then work together to sketch out how you might do some data processing and taxon matching and quality control using all the tools above in your existing data ingestion workflow.</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Tomorrow, we’ll talk about how OBIS aggregates data from its member nodes into the international data system, what IOC’s data policy means, and more about the EML format for the project level metadata and how that’s accepted by the OBIS IPT. We can go over how to register datasets with an OBIS IPT both by hand and using some of the API-backed tools that Brian has written some demos for. That’s all the instruction that I think you’ll find relevant to your situation, so from there on we’re going to do some hands-on sessions. We’ll look at an example of an OGSL </a:t>
            </a:r>
            <a:r>
              <a:rPr lang="en-US" dirty="0" err="1"/>
              <a:t>biodiversite</a:t>
            </a:r>
            <a:r>
              <a:rPr lang="en-US" dirty="0"/>
              <a:t> dataset and how it maps to Darwin core terms, map the metadata and data to Occurrence core, which is pretty easy, and then we’ll take on Event Core together, which is harder and more subjective.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5982900727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5982900727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final day, we’ll take our experience and work out how we might implement something that will last a bit longer-term here at OGSL. We’ll decide what form that takes together, but some ideas I had were, designing a data pipeline that produces, from your current data workflows, an OBIS compliant archive for a given biodiversity project held here at OGSL.  We could alternatively (or we can do multiple groups if there’s a few things we want to tackle) put up a test-mode IPT service so that you can verify and publish </a:t>
            </a:r>
            <a:r>
              <a:rPr lang="en-US" dirty="0" err="1"/>
              <a:t>DwC</a:t>
            </a:r>
            <a:r>
              <a:rPr lang="en-US" dirty="0"/>
              <a:t> archives yourselves. We could also help bridge the gap between Python and R users of OBIS and rescue </a:t>
            </a:r>
            <a:r>
              <a:rPr lang="en-US" dirty="0" err="1"/>
              <a:t>pyobis</a:t>
            </a:r>
            <a:r>
              <a:rPr lang="en-US" dirty="0"/>
              <a:t>, or  design ourselves a replacement that will give people access to the OBIS and </a:t>
            </a:r>
            <a:r>
              <a:rPr lang="en-US" dirty="0" err="1"/>
              <a:t>WoRMS</a:t>
            </a:r>
            <a:r>
              <a:rPr lang="en-US" dirty="0"/>
              <a:t> APIs in the way that they are used to seeing in the R packages that OBIS offers. If there’s a project idea you have at the end of the instruction period, we can get a start on scoping it on day 3, and see how far we can get started with it.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 walkthrough of the </a:t>
            </a:r>
            <a:r>
              <a:rPr lang="en-US" dirty="0" err="1"/>
              <a:t>WoRMS</a:t>
            </a:r>
            <a:r>
              <a:rPr lang="en-US" dirty="0"/>
              <a:t> system was prepared by the inimitable Leen </a:t>
            </a:r>
            <a:r>
              <a:rPr lang="en-US" dirty="0" err="1"/>
              <a:t>Vandepitte</a:t>
            </a:r>
            <a:r>
              <a:rPr lang="en-US" dirty="0"/>
              <a:t>, I’ll do my best to hit all the same important points.</a:t>
            </a:r>
          </a:p>
        </p:txBody>
      </p:sp>
    </p:spTree>
    <p:extLst>
      <p:ext uri="{BB962C8B-B14F-4D97-AF65-F5344CB8AC3E}">
        <p14:creationId xmlns:p14="http://schemas.microsoft.com/office/powerpoint/2010/main" val="35016885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 world register of Marine Species aims to be an authoritative lookup engine for all marine species ever published, globally. It relies on human expertise to curate the living, changing taxonomic classification system. Their steering committee is composed of a broad geographic and taxonomic cross-section of research data management professionals, and their data management team at VLIZ is strongly backed by that institution. I remember a time when you could only use their SOAP web service, but now they have a wonderful REST API that we’ll explore later on. They began as the European Register of Marine Species, and they expanded to become the World Register in 2007.</a:t>
            </a:r>
          </a:p>
        </p:txBody>
      </p:sp>
    </p:spTree>
    <p:extLst>
      <p:ext uri="{BB962C8B-B14F-4D97-AF65-F5344CB8AC3E}">
        <p14:creationId xmlns:p14="http://schemas.microsoft.com/office/powerpoint/2010/main" val="18565699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Figure 2: WoRMS in the Aphia Platform and its component taxonomic databases</a:t>
            </a: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Leen wrote a paper on how the Aphia platform helps both the taxonomists who build it and the biodiversity informatics folks who leverage it in the way we’re about to see.</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There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are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many</a:t>
            </a:r>
            <a:r>
              <a:rPr kumimoji="0" lang="nl-NL" altLang="nl-BE" sz="1200" b="0" i="0" u="none" strike="noStrike" cap="none" normalizeH="0" baseline="0" dirty="0">
                <a:ln>
                  <a:noFill/>
                </a:ln>
                <a:solidFill>
                  <a:srgbClr val="000000"/>
                </a:solidFill>
                <a:effectLst/>
                <a:latin typeface="Calibri" pitchFamily="34" charset="0"/>
                <a:cs typeface="Arial" pitchFamily="34" charset="0"/>
              </a:rPr>
              <a:t> databases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that</a:t>
            </a:r>
            <a:r>
              <a:rPr kumimoji="0" lang="nl-NL" altLang="nl-BE" sz="1200" b="0" i="0" u="none" strike="noStrike" cap="none" normalizeH="0" baseline="0" dirty="0">
                <a:ln>
                  <a:noFill/>
                </a:ln>
                <a:solidFill>
                  <a:srgbClr val="000000"/>
                </a:solidFill>
                <a:effectLst/>
                <a:latin typeface="Calibri" pitchFamily="34" charset="0"/>
                <a:cs typeface="Arial" pitchFamily="34" charset="0"/>
              </a:rPr>
              <a:t> feed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into</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same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Aphia</a:t>
            </a:r>
            <a:r>
              <a:rPr kumimoji="0" lang="nl-NL" altLang="nl-BE" sz="1200" b="0" i="0" u="none" strike="noStrike" cap="none" normalizeH="0" baseline="0" dirty="0">
                <a:ln>
                  <a:noFill/>
                </a:ln>
                <a:solidFill>
                  <a:srgbClr val="000000"/>
                </a:solidFill>
                <a:effectLst/>
                <a:latin typeface="Calibri" pitchFamily="34" charset="0"/>
                <a:cs typeface="Arial" pitchFamily="34" charset="0"/>
              </a:rPr>
              <a:t> platform. These data systems have different scopes,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blue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ones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are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focused</a:t>
            </a:r>
            <a:r>
              <a:rPr kumimoji="0" lang="nl-NL" altLang="nl-BE" sz="1200" b="0" i="0" u="none" strike="noStrike" cap="none" normalizeH="0" baseline="0" dirty="0">
                <a:ln>
                  <a:noFill/>
                </a:ln>
                <a:solidFill>
                  <a:srgbClr val="000000"/>
                </a:solidFill>
                <a:effectLst/>
                <a:latin typeface="Calibri" pitchFamily="34" charset="0"/>
                <a:cs typeface="Arial" pitchFamily="34" charset="0"/>
              </a:rPr>
              <a:t>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marine environment,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orange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ones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span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all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environments, marine/</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fresh</a:t>
            </a:r>
            <a:r>
              <a:rPr kumimoji="0" lang="nl-NL" altLang="nl-BE" sz="1200" b="0" i="0" u="none" strike="noStrike" cap="none" normalizeH="0" baseline="0" dirty="0">
                <a:ln>
                  <a:noFill/>
                </a:ln>
                <a:solidFill>
                  <a:srgbClr val="000000"/>
                </a:solidFill>
                <a:effectLst/>
                <a:latin typeface="Calibri" pitchFamily="34" charset="0"/>
                <a:cs typeface="Arial" pitchFamily="34" charset="0"/>
              </a:rPr>
              <a:t>/</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terrestrial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yellow</a:t>
            </a:r>
            <a:r>
              <a:rPr kumimoji="0" lang="nl-NL" altLang="nl-BE" sz="1200" b="0" i="0" u="none" strike="noStrike" cap="none" normalizeH="0" baseline="0" dirty="0">
                <a:ln>
                  <a:noFill/>
                </a:ln>
                <a:solidFill>
                  <a:srgbClr val="000000"/>
                </a:solidFill>
                <a:effectLst/>
                <a:latin typeface="Calibri" pitchFamily="34" charset="0"/>
                <a:cs typeface="Arial" pitchFamily="34" charset="0"/>
              </a:rPr>
              <a:t> is a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just</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for</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freshwater</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and</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green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which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is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still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 bit blue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this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graph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is a focus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terrestrial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only</a:t>
            </a:r>
            <a:r>
              <a:rPr kumimoji="0" lang="nl-NL" altLang="nl-BE" sz="1200" b="0" i="0" u="none" strike="noStrike" cap="none" normalizeH="0" baseline="0" dirty="0">
                <a:ln>
                  <a:noFill/>
                </a:ln>
                <a:solidFill>
                  <a:srgbClr val="000000"/>
                </a:solidFill>
                <a:effectLst/>
                <a:latin typeface="Calibri" pitchFamily="34" charset="0"/>
                <a:cs typeface="Arial" pitchFamily="34" charset="0"/>
              </a:rPr>
              <a:t>.</a:t>
            </a: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Blue: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with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focus on marine environment;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Orange: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dealing</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with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all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environments (marine-</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fresh</a:t>
            </a:r>
            <a:r>
              <a:rPr kumimoji="0" lang="nl-NL" altLang="nl-BE" sz="1200" b="0" i="0" u="none" strike="noStrike" cap="none" normalizeH="0" baseline="0" dirty="0">
                <a:ln>
                  <a:noFill/>
                </a:ln>
                <a:solidFill>
                  <a:srgbClr val="000000"/>
                </a:solidFill>
                <a:effectLst/>
                <a:latin typeface="Calibri" pitchFamily="34" charset="0"/>
                <a:cs typeface="Arial" pitchFamily="34" charset="0"/>
              </a:rPr>
              <a:t>-</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terrestrial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Yellow</a:t>
            </a:r>
            <a:r>
              <a:rPr kumimoji="0" lang="nl-NL" altLang="nl-BE" sz="1200" b="0" i="0" u="none" strike="noStrike" cap="none" normalizeH="0" baseline="0" dirty="0">
                <a:ln>
                  <a:noFill/>
                </a:ln>
                <a:solidFill>
                  <a:srgbClr val="000000"/>
                </a:solidFill>
                <a:effectLst/>
                <a:latin typeface="Calibri" pitchFamily="34" charset="0"/>
                <a:cs typeface="Arial" pitchFamily="34" charset="0"/>
              </a:rPr>
              <a:t>: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with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focus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freswhater</a:t>
            </a:r>
            <a:r>
              <a:rPr kumimoji="0" lang="nl-NL" altLang="nl-BE" sz="1200" b="0" i="0" u="none" strike="noStrike" cap="none" normalizeH="0" baseline="0" dirty="0">
                <a:ln>
                  <a:noFill/>
                </a:ln>
                <a:solidFill>
                  <a:srgbClr val="000000"/>
                </a:solidFill>
                <a:effectLst/>
                <a:latin typeface="Calibri" pitchFamily="34" charset="0"/>
                <a:cs typeface="Arial" pitchFamily="34" charset="0"/>
              </a:rPr>
              <a:t> environment;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Green: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with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focus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terrestrial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environment.</a:t>
            </a: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WoRMS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World Register of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IRMNG: Interim Register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for</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Marine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and</a:t>
            </a:r>
            <a:r>
              <a:rPr kumimoji="0" lang="nl-NL" altLang="nl-BE" sz="1200" b="0" i="0" u="none" strike="noStrike" cap="none" normalizeH="0" baseline="0" dirty="0">
                <a:ln>
                  <a:noFill/>
                </a:ln>
                <a:solidFill>
                  <a:srgbClr val="000000"/>
                </a:solidFill>
                <a:effectLst/>
                <a:latin typeface="Calibri" pitchFamily="34" charset="0"/>
                <a:cs typeface="Arial" pitchFamily="34" charset="0"/>
              </a:rPr>
              <a:t> Non-marine Genera;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AfReMaS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African</a:t>
            </a:r>
            <a:r>
              <a:rPr kumimoji="0" lang="nl-NL" altLang="nl-BE" sz="1200" b="0" i="0" u="none" strike="noStrike" cap="none" normalizeH="0" baseline="0" dirty="0">
                <a:ln>
                  <a:noFill/>
                </a:ln>
                <a:solidFill>
                  <a:srgbClr val="000000"/>
                </a:solidFill>
                <a:effectLst/>
                <a:latin typeface="Calibri" pitchFamily="34" charset="0"/>
                <a:cs typeface="Arial" pitchFamily="34" charset="0"/>
              </a:rPr>
              <a:t> Register of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CaRMS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Canadian Register of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RAMS: Register of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Antarctic</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ERMS: European Register of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HAB: IOC-UNESCO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Taxonomic</a:t>
            </a:r>
            <a:r>
              <a:rPr kumimoji="0" lang="nl-NL" altLang="nl-BE" sz="1200" b="0" i="0" u="none" strike="noStrike" cap="none" normalizeH="0" baseline="0" dirty="0">
                <a:ln>
                  <a:noFill/>
                </a:ln>
                <a:solidFill>
                  <a:srgbClr val="000000"/>
                </a:solidFill>
                <a:effectLst/>
                <a:latin typeface="Calibri" pitchFamily="34" charset="0"/>
                <a:cs typeface="Arial" pitchFamily="34" charset="0"/>
              </a:rPr>
              <a:t> Reference List of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Harmful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Micro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Algae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WRIMS: World Register of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Introduced</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WoRDSS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World Register of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Deep</a:t>
            </a:r>
            <a:r>
              <a:rPr kumimoji="0" lang="nl-NL" altLang="nl-BE" sz="1200" b="0" i="0" u="none" strike="noStrike" cap="none" normalizeH="0" baseline="0" dirty="0">
                <a:ln>
                  <a:noFill/>
                </a:ln>
                <a:solidFill>
                  <a:srgbClr val="000000"/>
                </a:solidFill>
                <a:effectLst/>
                <a:latin typeface="Calibri" pitchFamily="34" charset="0"/>
                <a:cs typeface="Arial" pitchFamily="34" charset="0"/>
              </a:rPr>
              <a:t>-Sea Species.</a:t>
            </a:r>
          </a:p>
          <a:p>
            <a:r>
              <a:rPr lang="nl-BE" dirty="0"/>
              <a:t>*: IRMNG</a:t>
            </a:r>
            <a:r>
              <a:rPr lang="nl-BE" baseline="0" dirty="0"/>
              <a:t> is </a:t>
            </a:r>
            <a:r>
              <a:rPr lang="nl-BE" baseline="0" dirty="0" err="1"/>
              <a:t>focused</a:t>
            </a:r>
            <a:r>
              <a:rPr lang="nl-BE" baseline="0" dirty="0"/>
              <a:t> on genera, </a:t>
            </a:r>
            <a:r>
              <a:rPr lang="nl-BE" baseline="0" dirty="0" err="1"/>
              <a:t>not</a:t>
            </a:r>
            <a:r>
              <a:rPr lang="nl-BE" baseline="0" dirty="0"/>
              <a:t> species.</a:t>
            </a:r>
            <a:endParaRPr lang="nl-BE" dirty="0"/>
          </a:p>
        </p:txBody>
      </p:sp>
      <p:sp>
        <p:nvSpPr>
          <p:cNvPr id="4" name="Slide Number Placeholder 3"/>
          <p:cNvSpPr>
            <a:spLocks noGrp="1"/>
          </p:cNvSpPr>
          <p:nvPr>
            <p:ph type="sldNum" sz="quarter" idx="10"/>
          </p:nvPr>
        </p:nvSpPr>
        <p:spPr/>
        <p:txBody>
          <a:bodyPr/>
          <a:lstStyle/>
          <a:p>
            <a:fld id="{BD17B766-B33B-4EC9-AFF0-FD85FCE33E1C}" type="slidenum">
              <a:rPr lang="nl-BE" smtClean="0"/>
              <a:t>36</a:t>
            </a:fld>
            <a:endParaRPr lang="nl-BE"/>
          </a:p>
        </p:txBody>
      </p:sp>
    </p:spTree>
    <p:extLst>
      <p:ext uri="{BB962C8B-B14F-4D97-AF65-F5344CB8AC3E}">
        <p14:creationId xmlns:p14="http://schemas.microsoft.com/office/powerpoint/2010/main" val="14777616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So in </a:t>
            </a:r>
            <a:r>
              <a:rPr lang="es-ES" dirty="0" err="1"/>
              <a:t>this</a:t>
            </a:r>
            <a:r>
              <a:rPr lang="es-ES" dirty="0"/>
              <a:t> </a:t>
            </a:r>
            <a:r>
              <a:rPr lang="es-ES" dirty="0" err="1"/>
              <a:t>representation</a:t>
            </a:r>
            <a:r>
              <a:rPr lang="es-ES" dirty="0"/>
              <a:t>, </a:t>
            </a:r>
            <a:r>
              <a:rPr lang="es-ES" dirty="0" err="1"/>
              <a:t>you</a:t>
            </a:r>
            <a:r>
              <a:rPr lang="es-ES" dirty="0"/>
              <a:t> can </a:t>
            </a:r>
            <a:r>
              <a:rPr lang="es-ES" dirty="0" err="1"/>
              <a:t>see</a:t>
            </a:r>
            <a:r>
              <a:rPr lang="es-ES" dirty="0"/>
              <a:t> </a:t>
            </a:r>
            <a:r>
              <a:rPr lang="es-ES" dirty="0" err="1"/>
              <a:t>that</a:t>
            </a:r>
            <a:r>
              <a:rPr lang="es-ES" dirty="0"/>
              <a:t> </a:t>
            </a:r>
            <a:r>
              <a:rPr lang="es-ES" dirty="0" err="1"/>
              <a:t>via</a:t>
            </a:r>
            <a:r>
              <a:rPr lang="es-ES" dirty="0"/>
              <a:t> a </a:t>
            </a:r>
            <a:r>
              <a:rPr lang="es-ES" dirty="0" err="1"/>
              <a:t>species</a:t>
            </a:r>
            <a:r>
              <a:rPr lang="es-ES" dirty="0"/>
              <a:t>’ </a:t>
            </a:r>
            <a:r>
              <a:rPr lang="es-ES" dirty="0" err="1"/>
              <a:t>AphiaID</a:t>
            </a:r>
            <a:r>
              <a:rPr lang="es-ES" dirty="0"/>
              <a:t>, </a:t>
            </a:r>
            <a:r>
              <a:rPr lang="es-ES" dirty="0" err="1"/>
              <a:t>you</a:t>
            </a:r>
            <a:r>
              <a:rPr lang="es-ES" dirty="0"/>
              <a:t> can </a:t>
            </a:r>
            <a:r>
              <a:rPr lang="es-ES" dirty="0" err="1"/>
              <a:t>find</a:t>
            </a:r>
            <a:r>
              <a:rPr lang="es-ES" dirty="0"/>
              <a:t> </a:t>
            </a:r>
            <a:r>
              <a:rPr lang="es-ES" dirty="0" err="1"/>
              <a:t>it</a:t>
            </a:r>
            <a:r>
              <a:rPr lang="es-ES" dirty="0"/>
              <a:t> in </a:t>
            </a:r>
            <a:r>
              <a:rPr lang="es-ES" dirty="0" err="1"/>
              <a:t>the</a:t>
            </a:r>
            <a:r>
              <a:rPr lang="es-ES" dirty="0"/>
              <a:t> global </a:t>
            </a:r>
            <a:r>
              <a:rPr lang="es-ES" dirty="0" err="1"/>
              <a:t>species</a:t>
            </a:r>
            <a:r>
              <a:rPr lang="es-ES" dirty="0"/>
              <a:t> </a:t>
            </a:r>
            <a:r>
              <a:rPr lang="es-ES" dirty="0" err="1"/>
              <a:t>databases</a:t>
            </a:r>
            <a:r>
              <a:rPr lang="es-ES" dirty="0"/>
              <a:t> </a:t>
            </a:r>
            <a:r>
              <a:rPr lang="es-ES" dirty="0" err="1"/>
              <a:t>that</a:t>
            </a:r>
            <a:r>
              <a:rPr lang="es-ES" dirty="0"/>
              <a:t> are </a:t>
            </a:r>
            <a:r>
              <a:rPr lang="es-ES" dirty="0" err="1"/>
              <a:t>appropriate</a:t>
            </a:r>
            <a:r>
              <a:rPr lang="es-ES" dirty="0"/>
              <a:t>, as </a:t>
            </a:r>
            <a:r>
              <a:rPr lang="es-ES" dirty="0" err="1"/>
              <a:t>well</a:t>
            </a:r>
            <a:r>
              <a:rPr lang="es-ES" dirty="0"/>
              <a:t> as </a:t>
            </a:r>
            <a:r>
              <a:rPr lang="es-ES" dirty="0" err="1"/>
              <a:t>the</a:t>
            </a:r>
            <a:r>
              <a:rPr lang="es-ES" dirty="0"/>
              <a:t> regional and </a:t>
            </a:r>
            <a:r>
              <a:rPr lang="es-ES" dirty="0" err="1"/>
              <a:t>thematic</a:t>
            </a:r>
            <a:r>
              <a:rPr lang="es-ES" dirty="0"/>
              <a:t> data </a:t>
            </a:r>
            <a:r>
              <a:rPr lang="es-ES" dirty="0" err="1"/>
              <a:t>systems</a:t>
            </a:r>
            <a:r>
              <a:rPr lang="es-ES" dirty="0"/>
              <a:t>, </a:t>
            </a:r>
            <a:r>
              <a:rPr lang="es-ES" dirty="0" err="1"/>
              <a:t>it</a:t>
            </a:r>
            <a:r>
              <a:rPr lang="es-ES" dirty="0"/>
              <a:t> </a:t>
            </a:r>
            <a:r>
              <a:rPr lang="es-ES" dirty="0" err="1"/>
              <a:t>goes</a:t>
            </a:r>
            <a:r>
              <a:rPr lang="es-ES" dirty="0"/>
              <a:t> </a:t>
            </a:r>
            <a:r>
              <a:rPr lang="es-ES" dirty="0" err="1"/>
              <a:t>into</a:t>
            </a:r>
            <a:r>
              <a:rPr lang="es-ES" dirty="0"/>
              <a:t> </a:t>
            </a:r>
            <a:r>
              <a:rPr lang="es-ES" dirty="0" err="1"/>
              <a:t>the</a:t>
            </a:r>
            <a:r>
              <a:rPr lang="es-ES" dirty="0"/>
              <a:t> </a:t>
            </a:r>
            <a:r>
              <a:rPr lang="es-ES" dirty="0" err="1"/>
              <a:t>Aphia</a:t>
            </a:r>
            <a:r>
              <a:rPr lang="es-ES" dirty="0"/>
              <a:t> </a:t>
            </a:r>
            <a:r>
              <a:rPr lang="es-ES" dirty="0" err="1"/>
              <a:t>database</a:t>
            </a:r>
            <a:r>
              <a:rPr lang="es-ES" dirty="0"/>
              <a:t> once, and </a:t>
            </a:r>
            <a:r>
              <a:rPr lang="es-ES" dirty="0" err="1"/>
              <a:t>based</a:t>
            </a:r>
            <a:r>
              <a:rPr lang="es-ES" dirty="0"/>
              <a:t> </a:t>
            </a:r>
            <a:r>
              <a:rPr lang="es-ES" dirty="0" err="1"/>
              <a:t>on</a:t>
            </a:r>
            <a:r>
              <a:rPr lang="es-ES" dirty="0"/>
              <a:t> </a:t>
            </a:r>
            <a:r>
              <a:rPr lang="es-ES" dirty="0" err="1"/>
              <a:t>its</a:t>
            </a:r>
            <a:r>
              <a:rPr lang="es-ES" dirty="0"/>
              <a:t> </a:t>
            </a:r>
            <a:r>
              <a:rPr lang="es-ES" dirty="0" err="1"/>
              <a:t>characteristics</a:t>
            </a:r>
            <a:r>
              <a:rPr lang="es-ES" dirty="0"/>
              <a:t>, </a:t>
            </a:r>
            <a:r>
              <a:rPr lang="es-ES" dirty="0" err="1"/>
              <a:t>it</a:t>
            </a:r>
            <a:r>
              <a:rPr lang="es-ES" dirty="0"/>
              <a:t> </a:t>
            </a:r>
            <a:r>
              <a:rPr lang="es-ES" dirty="0" err="1"/>
              <a:t>gets</a:t>
            </a:r>
            <a:r>
              <a:rPr lang="es-ES" dirty="0"/>
              <a:t> </a:t>
            </a:r>
            <a:r>
              <a:rPr lang="es-ES" dirty="0" err="1"/>
              <a:t>contexts</a:t>
            </a:r>
            <a:r>
              <a:rPr lang="es-ES" dirty="0"/>
              <a:t> in </a:t>
            </a:r>
            <a:r>
              <a:rPr lang="es-ES" dirty="0" err="1"/>
              <a:t>all</a:t>
            </a:r>
            <a:r>
              <a:rPr lang="es-ES" dirty="0"/>
              <a:t> </a:t>
            </a:r>
            <a:r>
              <a:rPr lang="es-ES" dirty="0" err="1"/>
              <a:t>the</a:t>
            </a:r>
            <a:r>
              <a:rPr lang="es-ES" dirty="0"/>
              <a:t> </a:t>
            </a:r>
            <a:r>
              <a:rPr lang="es-ES" dirty="0" err="1"/>
              <a:t>relevant</a:t>
            </a:r>
            <a:r>
              <a:rPr lang="es-ES" dirty="0"/>
              <a:t> data </a:t>
            </a:r>
            <a:r>
              <a:rPr lang="es-ES" dirty="0" err="1"/>
              <a:t>systems</a:t>
            </a:r>
            <a:r>
              <a:rPr lang="es-ES" dirty="0"/>
              <a:t>. </a:t>
            </a:r>
            <a:r>
              <a:rPr lang="es-ES" dirty="0" err="1"/>
              <a:t>This</a:t>
            </a:r>
            <a:r>
              <a:rPr lang="es-ES" dirty="0"/>
              <a:t> </a:t>
            </a:r>
            <a:r>
              <a:rPr lang="es-ES" dirty="0" err="1"/>
              <a:t>is</a:t>
            </a:r>
            <a:r>
              <a:rPr lang="es-ES" dirty="0"/>
              <a:t> a </a:t>
            </a:r>
            <a:r>
              <a:rPr lang="es-ES" dirty="0" err="1"/>
              <a:t>european</a:t>
            </a:r>
            <a:r>
              <a:rPr lang="es-ES" dirty="0"/>
              <a:t> </a:t>
            </a:r>
            <a:r>
              <a:rPr lang="es-ES" dirty="0" err="1"/>
              <a:t>invasive</a:t>
            </a:r>
            <a:r>
              <a:rPr lang="es-ES" dirty="0"/>
              <a:t> marine </a:t>
            </a:r>
            <a:r>
              <a:rPr lang="es-ES" dirty="0" err="1"/>
              <a:t>sponge</a:t>
            </a:r>
            <a:r>
              <a:rPr lang="es-ES" dirty="0"/>
              <a:t> </a:t>
            </a:r>
            <a:r>
              <a:rPr lang="es-ES" dirty="0" err="1"/>
              <a:t>species</a:t>
            </a:r>
            <a:r>
              <a:rPr lang="es-ES" dirty="0"/>
              <a:t>, and </a:t>
            </a:r>
            <a:r>
              <a:rPr lang="es-ES" dirty="0" err="1"/>
              <a:t>you</a:t>
            </a:r>
            <a:r>
              <a:rPr lang="es-ES" dirty="0"/>
              <a:t> can </a:t>
            </a:r>
            <a:r>
              <a:rPr lang="es-ES" dirty="0" err="1"/>
              <a:t>find</a:t>
            </a:r>
            <a:r>
              <a:rPr lang="es-ES" dirty="0"/>
              <a:t> </a:t>
            </a:r>
            <a:r>
              <a:rPr lang="es-ES" dirty="0" err="1"/>
              <a:t>it</a:t>
            </a:r>
            <a:r>
              <a:rPr lang="es-ES" dirty="0"/>
              <a:t> in </a:t>
            </a:r>
            <a:r>
              <a:rPr lang="es-ES" dirty="0" err="1"/>
              <a:t>the</a:t>
            </a:r>
            <a:r>
              <a:rPr lang="es-ES" dirty="0"/>
              <a:t> </a:t>
            </a:r>
            <a:r>
              <a:rPr lang="es-ES" dirty="0" err="1"/>
              <a:t>Worms</a:t>
            </a:r>
            <a:r>
              <a:rPr lang="es-ES" dirty="0"/>
              <a:t> </a:t>
            </a:r>
            <a:r>
              <a:rPr lang="es-ES" dirty="0" err="1"/>
              <a:t>database</a:t>
            </a:r>
            <a:r>
              <a:rPr lang="es-ES" dirty="0"/>
              <a:t>, </a:t>
            </a:r>
            <a:r>
              <a:rPr lang="es-ES" dirty="0" err="1"/>
              <a:t>the</a:t>
            </a:r>
            <a:r>
              <a:rPr lang="es-ES" dirty="0"/>
              <a:t> </a:t>
            </a:r>
            <a:r>
              <a:rPr lang="es-ES" dirty="0" err="1"/>
              <a:t>European</a:t>
            </a:r>
            <a:r>
              <a:rPr lang="es-ES" dirty="0"/>
              <a:t> </a:t>
            </a:r>
            <a:r>
              <a:rPr lang="es-ES" dirty="0" err="1"/>
              <a:t>register</a:t>
            </a:r>
            <a:r>
              <a:rPr lang="es-ES" dirty="0"/>
              <a:t> of marine </a:t>
            </a:r>
            <a:r>
              <a:rPr lang="es-ES" dirty="0" err="1"/>
              <a:t>species</a:t>
            </a:r>
            <a:r>
              <a:rPr lang="es-ES" dirty="0"/>
              <a:t>, in </a:t>
            </a:r>
            <a:r>
              <a:rPr lang="es-ES" dirty="0" err="1"/>
              <a:t>the</a:t>
            </a:r>
            <a:r>
              <a:rPr lang="es-ES" dirty="0"/>
              <a:t> IOC HAB data </a:t>
            </a:r>
            <a:r>
              <a:rPr lang="es-ES" dirty="0" err="1"/>
              <a:t>system</a:t>
            </a:r>
            <a:r>
              <a:rPr lang="es-ES" dirty="0"/>
              <a:t> </a:t>
            </a:r>
            <a:r>
              <a:rPr lang="es-ES" dirty="0" err="1"/>
              <a:t>under</a:t>
            </a:r>
            <a:r>
              <a:rPr lang="es-ES" dirty="0"/>
              <a:t> </a:t>
            </a:r>
            <a:r>
              <a:rPr lang="es-ES" dirty="0" err="1"/>
              <a:t>their</a:t>
            </a:r>
            <a:r>
              <a:rPr lang="es-ES" dirty="0"/>
              <a:t> </a:t>
            </a:r>
            <a:r>
              <a:rPr lang="es-ES" dirty="0" err="1"/>
              <a:t>subsection</a:t>
            </a:r>
            <a:r>
              <a:rPr lang="es-ES" dirty="0"/>
              <a:t> </a:t>
            </a:r>
            <a:r>
              <a:rPr lang="es-ES" dirty="0" err="1"/>
              <a:t>on</a:t>
            </a:r>
            <a:r>
              <a:rPr lang="es-ES" dirty="0"/>
              <a:t> </a:t>
            </a:r>
            <a:r>
              <a:rPr lang="es-ES" dirty="0" err="1"/>
              <a:t>foreign</a:t>
            </a:r>
            <a:r>
              <a:rPr lang="es-ES" dirty="0"/>
              <a:t> </a:t>
            </a:r>
            <a:r>
              <a:rPr lang="es-ES" dirty="0" err="1"/>
              <a:t>introduced</a:t>
            </a:r>
            <a:r>
              <a:rPr lang="es-ES" dirty="0"/>
              <a:t> </a:t>
            </a:r>
            <a:r>
              <a:rPr lang="es-ES" dirty="0" err="1"/>
              <a:t>species</a:t>
            </a:r>
            <a:r>
              <a:rPr lang="es-ES" dirty="0"/>
              <a:t>, and </a:t>
            </a:r>
            <a:r>
              <a:rPr lang="es-ES" dirty="0" err="1"/>
              <a:t>the</a:t>
            </a:r>
            <a:r>
              <a:rPr lang="es-ES" dirty="0"/>
              <a:t> global </a:t>
            </a:r>
            <a:r>
              <a:rPr lang="es-ES" dirty="0" err="1"/>
              <a:t>species-based</a:t>
            </a:r>
            <a:r>
              <a:rPr lang="es-ES" dirty="0"/>
              <a:t> </a:t>
            </a:r>
            <a:r>
              <a:rPr lang="es-ES" dirty="0" err="1"/>
              <a:t>database</a:t>
            </a:r>
            <a:r>
              <a:rPr lang="es-ES" dirty="0"/>
              <a:t> </a:t>
            </a:r>
            <a:r>
              <a:rPr lang="es-ES" dirty="0" err="1"/>
              <a:t>it</a:t>
            </a:r>
            <a:r>
              <a:rPr lang="es-ES" dirty="0"/>
              <a:t> </a:t>
            </a:r>
            <a:r>
              <a:rPr lang="es-ES" dirty="0" err="1"/>
              <a:t>belongs</a:t>
            </a:r>
            <a:r>
              <a:rPr lang="es-ES" dirty="0"/>
              <a:t> to, </a:t>
            </a:r>
            <a:r>
              <a:rPr lang="es-ES" dirty="0" err="1"/>
              <a:t>Porifera</a:t>
            </a:r>
            <a:r>
              <a:rPr lang="es-ES"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indent="0" algn="l" defTabSz="914400" rtl="0" eaLnBrk="1" fontAlgn="auto" latinLnBrk="0" hangingPunct="1">
              <a:lnSpc>
                <a:spcPct val="100000"/>
              </a:lnSpc>
              <a:spcBef>
                <a:spcPts val="0"/>
              </a:spcBef>
              <a:spcAft>
                <a:spcPts val="0"/>
              </a:spcAft>
              <a:buClrTx/>
              <a:buSzTx/>
              <a:buFontTx/>
              <a:buNone/>
              <a:tabLst/>
              <a:defRPr/>
            </a:pPr>
            <a:r>
              <a:rPr lang="es-ES" dirty="0" err="1"/>
              <a:t>Identical</a:t>
            </a:r>
            <a:r>
              <a:rPr lang="es-ES" baseline="0" dirty="0"/>
              <a:t> to </a:t>
            </a:r>
            <a:r>
              <a:rPr lang="es-ES" baseline="0" dirty="0" err="1"/>
              <a:t>previous</a:t>
            </a:r>
            <a:r>
              <a:rPr lang="es-ES" baseline="0" dirty="0"/>
              <a:t> </a:t>
            </a:r>
            <a:r>
              <a:rPr lang="es-ES" baseline="0" dirty="0" err="1"/>
              <a:t>slide</a:t>
            </a:r>
            <a:r>
              <a:rPr lang="es-ES" baseline="0" dirty="0"/>
              <a:t>, </a:t>
            </a:r>
            <a:r>
              <a:rPr lang="es-ES" baseline="0" dirty="0" err="1"/>
              <a:t>but</a:t>
            </a:r>
            <a:r>
              <a:rPr lang="es-ES" baseline="0" dirty="0"/>
              <a:t> </a:t>
            </a:r>
            <a:r>
              <a:rPr lang="es-ES" baseline="0" dirty="0" err="1"/>
              <a:t>with</a:t>
            </a:r>
            <a:r>
              <a:rPr lang="es-ES" baseline="0" dirty="0"/>
              <a:t> </a:t>
            </a:r>
            <a:r>
              <a:rPr lang="es-ES" baseline="0" dirty="0" err="1"/>
              <a:t>an</a:t>
            </a:r>
            <a:r>
              <a:rPr lang="es-ES" baseline="0" dirty="0"/>
              <a:t> </a:t>
            </a:r>
            <a:r>
              <a:rPr lang="es-ES" baseline="0" dirty="0" err="1"/>
              <a:t>example</a:t>
            </a:r>
            <a:r>
              <a:rPr lang="es-ES" baseline="0" dirty="0"/>
              <a:t> to </a:t>
            </a:r>
            <a:r>
              <a:rPr lang="es-ES" baseline="0" dirty="0" err="1"/>
              <a:t>illustrate</a:t>
            </a:r>
            <a:r>
              <a:rPr lang="es-ES" baseline="0" dirty="0"/>
              <a:t> </a:t>
            </a:r>
            <a:r>
              <a:rPr lang="es-ES" baseline="0" dirty="0" err="1"/>
              <a:t>the</a:t>
            </a:r>
            <a:r>
              <a:rPr lang="es-ES" baseline="0" dirty="0"/>
              <a:t> </a:t>
            </a:r>
            <a:r>
              <a:rPr lang="es-ES" baseline="0" dirty="0" err="1"/>
              <a:t>fact</a:t>
            </a:r>
            <a:r>
              <a:rPr lang="es-ES" baseline="0" dirty="0"/>
              <a:t> </a:t>
            </a:r>
            <a:r>
              <a:rPr lang="es-ES" baseline="0" dirty="0" err="1"/>
              <a:t>that</a:t>
            </a:r>
            <a:r>
              <a:rPr lang="es-ES" baseline="0" dirty="0"/>
              <a:t> a </a:t>
            </a:r>
            <a:r>
              <a:rPr lang="es-ES" baseline="0" dirty="0" err="1"/>
              <a:t>name</a:t>
            </a:r>
            <a:r>
              <a:rPr lang="es-ES" baseline="0" dirty="0"/>
              <a:t> </a:t>
            </a:r>
            <a:r>
              <a:rPr lang="es-ES" baseline="0" dirty="0" err="1"/>
              <a:t>only</a:t>
            </a:r>
            <a:r>
              <a:rPr lang="es-ES" baseline="0" dirty="0"/>
              <a:t> </a:t>
            </a:r>
            <a:r>
              <a:rPr lang="es-ES" baseline="0" dirty="0" err="1"/>
              <a:t>gets</a:t>
            </a:r>
            <a:r>
              <a:rPr lang="es-ES" baseline="0" dirty="0"/>
              <a:t> </a:t>
            </a:r>
            <a:r>
              <a:rPr lang="es-ES" baseline="0" dirty="0" err="1"/>
              <a:t>added</a:t>
            </a:r>
            <a:r>
              <a:rPr lang="es-ES" baseline="0" dirty="0"/>
              <a:t> once </a:t>
            </a:r>
            <a:r>
              <a:rPr lang="es-ES" baseline="0" dirty="0" err="1"/>
              <a:t>into</a:t>
            </a:r>
            <a:r>
              <a:rPr lang="es-ES" baseline="0" dirty="0"/>
              <a:t> </a:t>
            </a:r>
            <a:r>
              <a:rPr lang="es-ES" baseline="0" dirty="0" err="1"/>
              <a:t>the</a:t>
            </a:r>
            <a:r>
              <a:rPr lang="es-ES" baseline="0" dirty="0"/>
              <a:t> </a:t>
            </a:r>
            <a:r>
              <a:rPr lang="es-ES" baseline="0" dirty="0" err="1"/>
              <a:t>Aphia</a:t>
            </a:r>
            <a:r>
              <a:rPr lang="es-ES" baseline="0" dirty="0"/>
              <a:t> </a:t>
            </a:r>
            <a:r>
              <a:rPr lang="es-ES" baseline="0" dirty="0" err="1"/>
              <a:t>database</a:t>
            </a:r>
            <a:r>
              <a:rPr lang="es-ES" baseline="0" dirty="0"/>
              <a:t> and – </a:t>
            </a:r>
            <a:r>
              <a:rPr lang="es-ES" baseline="0" dirty="0" err="1"/>
              <a:t>based</a:t>
            </a:r>
            <a:r>
              <a:rPr lang="es-ES" baseline="0" dirty="0"/>
              <a:t> </a:t>
            </a:r>
            <a:r>
              <a:rPr lang="es-ES" baseline="0" dirty="0" err="1"/>
              <a:t>on</a:t>
            </a:r>
            <a:r>
              <a:rPr lang="es-ES" baseline="0" dirty="0"/>
              <a:t> </a:t>
            </a:r>
            <a:r>
              <a:rPr lang="es-ES" baseline="0" dirty="0" err="1"/>
              <a:t>its</a:t>
            </a:r>
            <a:r>
              <a:rPr lang="es-ES" baseline="0" dirty="0"/>
              <a:t> </a:t>
            </a:r>
            <a:r>
              <a:rPr lang="es-ES" baseline="0" dirty="0" err="1"/>
              <a:t>characteristics</a:t>
            </a:r>
            <a:r>
              <a:rPr lang="es-ES" baseline="0" dirty="0"/>
              <a:t>: </a:t>
            </a:r>
            <a:r>
              <a:rPr lang="es-ES" baseline="0" dirty="0" err="1"/>
              <a:t>taxonomical</a:t>
            </a:r>
            <a:r>
              <a:rPr lang="es-ES" baseline="0" dirty="0"/>
              <a:t>, </a:t>
            </a:r>
            <a:r>
              <a:rPr lang="es-ES" baseline="0" dirty="0" err="1"/>
              <a:t>geographical</a:t>
            </a:r>
            <a:r>
              <a:rPr lang="es-ES" baseline="0" dirty="0"/>
              <a:t> </a:t>
            </a:r>
            <a:r>
              <a:rPr lang="es-ES" baseline="0" dirty="0" err="1"/>
              <a:t>or</a:t>
            </a:r>
            <a:r>
              <a:rPr lang="es-ES" baseline="0" dirty="0"/>
              <a:t> </a:t>
            </a:r>
            <a:r>
              <a:rPr lang="es-ES" baseline="0" dirty="0" err="1"/>
              <a:t>other</a:t>
            </a:r>
            <a:r>
              <a:rPr lang="es-ES" baseline="0" dirty="0"/>
              <a:t> – </a:t>
            </a:r>
            <a:r>
              <a:rPr lang="es-ES" baseline="0" dirty="0" err="1"/>
              <a:t>it</a:t>
            </a:r>
            <a:r>
              <a:rPr lang="es-ES" baseline="0" dirty="0"/>
              <a:t> </a:t>
            </a:r>
            <a:r>
              <a:rPr lang="es-ES" baseline="0" dirty="0" err="1"/>
              <a:t>gets</a:t>
            </a:r>
            <a:r>
              <a:rPr lang="es-ES" baseline="0" dirty="0"/>
              <a:t> a </a:t>
            </a:r>
            <a:r>
              <a:rPr lang="es-ES" baseline="0" dirty="0" err="1"/>
              <a:t>specific</a:t>
            </a:r>
            <a:r>
              <a:rPr lang="es-ES" baseline="0" dirty="0"/>
              <a:t> </a:t>
            </a:r>
            <a:r>
              <a:rPr lang="es-ES" baseline="0" dirty="0" err="1"/>
              <a:t>context</a:t>
            </a:r>
            <a:r>
              <a:rPr lang="es-ES" baseline="0" dirty="0"/>
              <a:t> (</a:t>
            </a:r>
            <a:r>
              <a:rPr lang="es-ES" baseline="0" dirty="0" err="1"/>
              <a:t>or</a:t>
            </a:r>
            <a:r>
              <a:rPr lang="es-ES" baseline="0" dirty="0"/>
              <a:t> </a:t>
            </a:r>
            <a:r>
              <a:rPr lang="es-ES" baseline="0" dirty="0" err="1"/>
              <a:t>contexts</a:t>
            </a:r>
            <a:r>
              <a:rPr lang="es-ES" baseline="0" dirty="0"/>
              <a:t>) and can be </a:t>
            </a:r>
            <a:r>
              <a:rPr lang="es-ES" baseline="0" dirty="0" err="1"/>
              <a:t>shown</a:t>
            </a:r>
            <a:r>
              <a:rPr lang="es-ES" baseline="0" dirty="0"/>
              <a:t> in </a:t>
            </a:r>
            <a:r>
              <a:rPr lang="es-ES" baseline="0" dirty="0" err="1"/>
              <a:t>several</a:t>
            </a:r>
            <a:r>
              <a:rPr lang="es-ES" baseline="0" dirty="0"/>
              <a:t> of </a:t>
            </a:r>
            <a:r>
              <a:rPr lang="es-ES" baseline="0" dirty="0" err="1"/>
              <a:t>the</a:t>
            </a:r>
            <a:r>
              <a:rPr lang="es-ES" baseline="0" dirty="0"/>
              <a:t> </a:t>
            </a:r>
            <a:r>
              <a:rPr lang="es-ES" baseline="0" dirty="0" err="1"/>
              <a:t>available</a:t>
            </a:r>
            <a:r>
              <a:rPr lang="es-ES" baseline="0" dirty="0"/>
              <a:t> </a:t>
            </a:r>
            <a:r>
              <a:rPr lang="es-ES" baseline="0" dirty="0" err="1"/>
              <a:t>species</a:t>
            </a:r>
            <a:r>
              <a:rPr lang="es-ES" baseline="0" dirty="0"/>
              <a:t> </a:t>
            </a:r>
            <a:r>
              <a:rPr lang="es-ES" baseline="0" dirty="0" err="1"/>
              <a:t>registers</a:t>
            </a:r>
            <a:r>
              <a:rPr lang="es-ES" baseline="0" dirty="0"/>
              <a:t>.</a:t>
            </a:r>
            <a:endParaRPr lang="nl-BE" dirty="0"/>
          </a:p>
          <a:p>
            <a:endParaRPr lang="es-ES" dirty="0">
              <a:hlinkClick r:id="rId3"/>
            </a:endParaRPr>
          </a:p>
          <a:p>
            <a:r>
              <a:rPr lang="es-ES" i="1" dirty="0" err="1">
                <a:hlinkClick r:id="rId3"/>
              </a:rPr>
              <a:t>Haliclona</a:t>
            </a:r>
            <a:r>
              <a:rPr lang="es-ES" i="1" dirty="0">
                <a:hlinkClick r:id="rId3"/>
              </a:rPr>
              <a:t> (</a:t>
            </a:r>
            <a:r>
              <a:rPr lang="es-ES" i="1" dirty="0" err="1">
                <a:hlinkClick r:id="rId3"/>
              </a:rPr>
              <a:t>Soestella</a:t>
            </a:r>
            <a:r>
              <a:rPr lang="es-ES" i="1" dirty="0">
                <a:hlinkClick r:id="rId3"/>
              </a:rPr>
              <a:t>) </a:t>
            </a:r>
            <a:r>
              <a:rPr lang="es-ES" i="1" dirty="0" err="1">
                <a:hlinkClick r:id="rId3"/>
              </a:rPr>
              <a:t>xena</a:t>
            </a:r>
            <a:r>
              <a:rPr lang="es-ES" dirty="0">
                <a:hlinkClick r:id="rId3"/>
              </a:rPr>
              <a:t> De </a:t>
            </a:r>
            <a:r>
              <a:rPr lang="es-ES" dirty="0" err="1">
                <a:hlinkClick r:id="rId3"/>
              </a:rPr>
              <a:t>Weerdt</a:t>
            </a:r>
            <a:r>
              <a:rPr lang="es-ES" dirty="0">
                <a:hlinkClick r:id="rId3"/>
              </a:rPr>
              <a:t>, 1986</a:t>
            </a:r>
            <a:r>
              <a:rPr lang="es-ES" dirty="0"/>
              <a:t> =&gt; marine </a:t>
            </a:r>
            <a:r>
              <a:rPr lang="es-ES" dirty="0" err="1"/>
              <a:t>sponge</a:t>
            </a:r>
            <a:r>
              <a:rPr lang="es-ES" dirty="0"/>
              <a:t> </a:t>
            </a:r>
            <a:r>
              <a:rPr lang="es-ES" dirty="0" err="1"/>
              <a:t>species</a:t>
            </a:r>
            <a:r>
              <a:rPr lang="es-ES" dirty="0"/>
              <a:t>, </a:t>
            </a:r>
            <a:r>
              <a:rPr lang="es-ES" dirty="0" err="1"/>
              <a:t>alien</a:t>
            </a:r>
            <a:r>
              <a:rPr lang="es-ES" dirty="0"/>
              <a:t> &amp; </a:t>
            </a:r>
            <a:r>
              <a:rPr lang="es-ES" dirty="0" err="1"/>
              <a:t>european</a:t>
            </a:r>
            <a:endParaRPr lang="es-ES" dirty="0"/>
          </a:p>
          <a:p>
            <a:endParaRPr lang="es-ES" dirty="0"/>
          </a:p>
        </p:txBody>
      </p:sp>
      <p:sp>
        <p:nvSpPr>
          <p:cNvPr id="4" name="Slide Number Placeholder 3"/>
          <p:cNvSpPr>
            <a:spLocks noGrp="1"/>
          </p:cNvSpPr>
          <p:nvPr>
            <p:ph type="sldNum" sz="quarter" idx="10"/>
          </p:nvPr>
        </p:nvSpPr>
        <p:spPr/>
        <p:txBody>
          <a:bodyPr/>
          <a:lstStyle/>
          <a:p>
            <a:fld id="{39DC604F-FC4C-4BA5-A0A4-5B4B2AB63882}" type="slidenum">
              <a:rPr lang="nl-BE" smtClean="0"/>
              <a:t>37</a:t>
            </a:fld>
            <a:endParaRPr lang="nl-BE"/>
          </a:p>
        </p:txBody>
      </p:sp>
    </p:spTree>
    <p:extLst>
      <p:ext uri="{BB962C8B-B14F-4D97-AF65-F5344CB8AC3E}">
        <p14:creationId xmlns:p14="http://schemas.microsoft.com/office/powerpoint/2010/main" val="29979421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20000"/>
          </a:bodyPr>
          <a:lstStyle/>
          <a:p>
            <a:pPr marL="158750" indent="0">
              <a:buNone/>
            </a:pPr>
            <a:r>
              <a:rPr lang="en-US" sz="1200" b="0" i="0" u="none" strike="noStrike" kern="1200" baseline="0" dirty="0">
                <a:solidFill>
                  <a:schemeClr val="tx1"/>
                </a:solidFill>
                <a:latin typeface="+mn-lt"/>
                <a:ea typeface="+mn-ea"/>
                <a:cs typeface="+mn-cs"/>
              </a:rPr>
              <a:t>There are a few ways </a:t>
            </a:r>
            <a:r>
              <a:rPr lang="en-US" sz="1200" b="0" i="0" u="none" strike="noStrike" kern="1200" baseline="0" dirty="0" err="1">
                <a:solidFill>
                  <a:schemeClr val="tx1"/>
                </a:solidFill>
                <a:latin typeface="+mn-lt"/>
                <a:ea typeface="+mn-ea"/>
                <a:cs typeface="+mn-cs"/>
              </a:rPr>
              <a:t>Aphia</a:t>
            </a:r>
            <a:r>
              <a:rPr lang="en-US" sz="1200" b="0" i="0" u="none" strike="noStrike" kern="1200" baseline="0" dirty="0">
                <a:solidFill>
                  <a:schemeClr val="tx1"/>
                </a:solidFill>
                <a:latin typeface="+mn-lt"/>
                <a:ea typeface="+mn-ea"/>
                <a:cs typeface="+mn-cs"/>
              </a:rPr>
              <a:t> relates to other data systems, and they fall into four broad categories can be identified: </a:t>
            </a:r>
          </a:p>
          <a:p>
            <a:pPr marL="158750" indent="0">
              <a:buNone/>
            </a:pPr>
            <a:endParaRPr lang="en-US" sz="1200" b="0" i="0" u="none" strike="noStrike" kern="1200" baseline="0" dirty="0">
              <a:solidFill>
                <a:schemeClr val="tx1"/>
              </a:solidFill>
              <a:latin typeface="+mn-lt"/>
              <a:ea typeface="+mn-ea"/>
              <a:cs typeface="+mn-cs"/>
            </a:endParaRPr>
          </a:p>
          <a:p>
            <a:pPr marL="228600" indent="-228600">
              <a:buAutoNum type="arabicParenBoth"/>
            </a:pPr>
            <a:r>
              <a:rPr lang="en-US" sz="1200" b="0" i="0" u="none" strike="noStrike" kern="1200" baseline="0" dirty="0" err="1">
                <a:solidFill>
                  <a:schemeClr val="tx1"/>
                </a:solidFill>
                <a:latin typeface="+mn-lt"/>
                <a:ea typeface="+mn-ea"/>
                <a:cs typeface="+mn-cs"/>
              </a:rPr>
              <a:t>Aphia</a:t>
            </a:r>
            <a:r>
              <a:rPr lang="en-US" sz="1200" b="0" i="0" u="none" strike="noStrike" kern="1200" baseline="0" dirty="0">
                <a:solidFill>
                  <a:schemeClr val="tx1"/>
                </a:solidFill>
                <a:latin typeface="+mn-lt"/>
                <a:ea typeface="+mn-ea"/>
                <a:cs typeface="+mn-cs"/>
              </a:rPr>
              <a:t> as a data supplier to other systems, </a:t>
            </a:r>
          </a:p>
          <a:p>
            <a:pPr marL="228600" indent="-228600">
              <a:buAutoNum type="arabicParenBoth"/>
            </a:pPr>
            <a:r>
              <a:rPr lang="en-US" sz="1200" b="0" i="0" u="none" strike="noStrike" kern="1200" baseline="0" dirty="0" err="1">
                <a:solidFill>
                  <a:schemeClr val="tx1"/>
                </a:solidFill>
                <a:latin typeface="+mn-lt"/>
                <a:ea typeface="+mn-ea"/>
                <a:cs typeface="+mn-cs"/>
              </a:rPr>
              <a:t>Aphia</a:t>
            </a:r>
            <a:r>
              <a:rPr lang="en-US" sz="1200" b="0" i="0" u="none" strike="noStrike" kern="1200" baseline="0" dirty="0">
                <a:solidFill>
                  <a:schemeClr val="tx1"/>
                </a:solidFill>
                <a:latin typeface="+mn-lt"/>
                <a:ea typeface="+mn-ea"/>
                <a:cs typeface="+mn-cs"/>
              </a:rPr>
              <a:t> as an integrator of relevant data from other systems, </a:t>
            </a:r>
          </a:p>
          <a:p>
            <a:pPr marL="228600" indent="-228600">
              <a:buAutoNum type="arabicParenBoth"/>
            </a:pPr>
            <a:r>
              <a:rPr lang="en-US" sz="1200" b="0" i="0" u="none" strike="noStrike" kern="1200" baseline="0" dirty="0" err="1">
                <a:solidFill>
                  <a:schemeClr val="tx1"/>
                </a:solidFill>
                <a:latin typeface="+mn-lt"/>
                <a:ea typeface="+mn-ea"/>
                <a:cs typeface="+mn-cs"/>
              </a:rPr>
              <a:t>Aphia</a:t>
            </a:r>
            <a:r>
              <a:rPr lang="en-US" sz="1200" b="0" i="0" u="none" strike="noStrike" kern="1200" baseline="0" dirty="0">
                <a:solidFill>
                  <a:schemeClr val="tx1"/>
                </a:solidFill>
                <a:latin typeface="+mn-lt"/>
                <a:ea typeface="+mn-ea"/>
                <a:cs typeface="+mn-cs"/>
              </a:rPr>
              <a:t> as a quality control tool for the (taxonomic) content of other systems, projects and initiatives or </a:t>
            </a:r>
          </a:p>
          <a:p>
            <a:pPr marL="228600" indent="-228600">
              <a:buAutoNum type="arabicParenBoth"/>
            </a:pPr>
            <a:r>
              <a:rPr lang="en-US" sz="1200" b="0" i="0" u="none" strike="noStrike" kern="1200" baseline="0" dirty="0" err="1">
                <a:solidFill>
                  <a:schemeClr val="tx1"/>
                </a:solidFill>
                <a:latin typeface="+mn-lt"/>
                <a:ea typeface="+mn-ea"/>
                <a:cs typeface="+mn-cs"/>
              </a:rPr>
              <a:t>Aphia</a:t>
            </a:r>
            <a:r>
              <a:rPr lang="en-US" sz="1200" b="0" i="0" u="none" strike="noStrike" kern="1200" baseline="0" dirty="0">
                <a:solidFill>
                  <a:schemeClr val="tx1"/>
                </a:solidFill>
                <a:latin typeface="+mn-lt"/>
                <a:ea typeface="+mn-ea"/>
                <a:cs typeface="+mn-cs"/>
              </a:rPr>
              <a:t> as an infrastructure to host and rescue databases at the risk of being lost. </a:t>
            </a:r>
          </a:p>
          <a:p>
            <a:pPr marL="228600" indent="-228600">
              <a:buAutoNum type="arabicParenBoth"/>
            </a:pPr>
            <a:endParaRPr lang="en-US" sz="1200" b="0" i="0" u="none" strike="noStrike" kern="1200" baseline="0" dirty="0">
              <a:solidFill>
                <a:schemeClr val="tx1"/>
              </a:solidFill>
              <a:latin typeface="+mn-lt"/>
              <a:ea typeface="+mn-ea"/>
              <a:cs typeface="+mn-cs"/>
            </a:endParaRPr>
          </a:p>
          <a:p>
            <a:pPr marL="0" indent="0">
              <a:buNone/>
            </a:pPr>
            <a:r>
              <a:rPr lang="en-US" sz="1200" b="0" i="0" u="none" strike="noStrike" kern="1200" baseline="0" dirty="0" err="1">
                <a:solidFill>
                  <a:schemeClr val="tx1"/>
                </a:solidFill>
                <a:latin typeface="+mn-lt"/>
                <a:ea typeface="+mn-ea"/>
                <a:cs typeface="+mn-cs"/>
              </a:rPr>
              <a:t>NeMys</a:t>
            </a:r>
            <a:r>
              <a:rPr lang="en-US" sz="1200" b="0" i="0" u="none" strike="noStrike" kern="1200" baseline="0" dirty="0">
                <a:solidFill>
                  <a:schemeClr val="tx1"/>
                </a:solidFill>
                <a:latin typeface="+mn-lt"/>
                <a:ea typeface="+mn-ea"/>
                <a:cs typeface="+mn-cs"/>
              </a:rPr>
              <a:t>: World List of Free-living Marine Nematodes; </a:t>
            </a:r>
          </a:p>
          <a:p>
            <a:pPr marL="0" indent="0">
              <a:buNone/>
            </a:pPr>
            <a:r>
              <a:rPr lang="en-US" sz="1200" b="0" i="0" u="none" strike="noStrike" kern="1200" baseline="0" dirty="0">
                <a:solidFill>
                  <a:schemeClr val="tx1"/>
                </a:solidFill>
                <a:latin typeface="+mn-lt"/>
                <a:ea typeface="+mn-ea"/>
                <a:cs typeface="+mn-cs"/>
              </a:rPr>
              <a:t>IRMNG: </a:t>
            </a:r>
            <a:r>
              <a:rPr lang="nl-BE" sz="1200" b="0" i="0" u="none" strike="noStrike" kern="1200" baseline="0" dirty="0">
                <a:solidFill>
                  <a:schemeClr val="tx1"/>
                </a:solidFill>
                <a:latin typeface="+mn-lt"/>
                <a:ea typeface="+mn-ea"/>
                <a:cs typeface="+mn-cs"/>
              </a:rPr>
              <a:t>Interim Register </a:t>
            </a:r>
            <a:r>
              <a:rPr lang="nl-BE" sz="1200" b="0" i="0" u="none" strike="noStrike" kern="1200" baseline="0" dirty="0" err="1">
                <a:solidFill>
                  <a:schemeClr val="tx1"/>
                </a:solidFill>
                <a:latin typeface="+mn-lt"/>
                <a:ea typeface="+mn-ea"/>
                <a:cs typeface="+mn-cs"/>
              </a:rPr>
              <a:t>for</a:t>
            </a:r>
            <a:r>
              <a:rPr lang="nl-BE" sz="1200" b="0" i="0" u="none" strike="noStrike" kern="1200" baseline="0" dirty="0">
                <a:solidFill>
                  <a:schemeClr val="tx1"/>
                </a:solidFill>
                <a:latin typeface="+mn-lt"/>
                <a:ea typeface="+mn-ea"/>
                <a:cs typeface="+mn-cs"/>
              </a:rPr>
              <a:t> Marine &amp; Non-marine Genera; </a:t>
            </a:r>
          </a:p>
          <a:p>
            <a:pPr marL="0" indent="0">
              <a:buNone/>
            </a:pPr>
            <a:r>
              <a:rPr lang="nl-BE" sz="1200" b="0" i="0" u="none" strike="noStrike" kern="1200" baseline="0" dirty="0">
                <a:solidFill>
                  <a:schemeClr val="tx1"/>
                </a:solidFill>
                <a:latin typeface="+mn-lt"/>
                <a:ea typeface="+mn-ea"/>
                <a:cs typeface="+mn-cs"/>
              </a:rPr>
              <a:t>CLEMAM: Checklist of European Marine </a:t>
            </a:r>
            <a:r>
              <a:rPr lang="nl-BE" sz="1200" b="0" i="0" u="none" strike="noStrike" kern="1200" baseline="0" dirty="0" err="1">
                <a:solidFill>
                  <a:schemeClr val="tx1"/>
                </a:solidFill>
                <a:latin typeface="+mn-lt"/>
                <a:ea typeface="+mn-ea"/>
                <a:cs typeface="+mn-cs"/>
              </a:rPr>
              <a:t>Molluscs</a:t>
            </a:r>
            <a:r>
              <a:rPr lang="nl-BE" sz="1200" b="0" i="0" u="none" strike="noStrike" kern="1200" baseline="0" dirty="0">
                <a:solidFill>
                  <a:schemeClr val="tx1"/>
                </a:solidFill>
                <a:latin typeface="+mn-lt"/>
                <a:ea typeface="+mn-ea"/>
                <a:cs typeface="+mn-cs"/>
              </a:rPr>
              <a:t>; </a:t>
            </a:r>
          </a:p>
          <a:p>
            <a:pPr marL="0" indent="0">
              <a:buNone/>
            </a:pPr>
            <a:r>
              <a:rPr lang="nl-BE" sz="1200" b="0" i="0" u="none" strike="noStrike" kern="1200" baseline="0" dirty="0" err="1">
                <a:solidFill>
                  <a:schemeClr val="tx1"/>
                </a:solidFill>
                <a:latin typeface="+mn-lt"/>
                <a:ea typeface="+mn-ea"/>
                <a:cs typeface="+mn-cs"/>
              </a:rPr>
              <a:t>Compositae</a:t>
            </a:r>
            <a:r>
              <a:rPr lang="nl-BE" sz="1200" b="0" i="0" u="none" strike="noStrike" kern="1200" baseline="0" dirty="0">
                <a:solidFill>
                  <a:schemeClr val="tx1"/>
                </a:solidFill>
                <a:latin typeface="+mn-lt"/>
                <a:ea typeface="+mn-ea"/>
                <a:cs typeface="+mn-cs"/>
              </a:rPr>
              <a:t>: Global </a:t>
            </a:r>
            <a:r>
              <a:rPr lang="nl-BE" sz="1200" b="0" i="0" u="none" strike="noStrike" kern="1200" baseline="0" dirty="0" err="1">
                <a:solidFill>
                  <a:schemeClr val="tx1"/>
                </a:solidFill>
                <a:latin typeface="+mn-lt"/>
                <a:ea typeface="+mn-ea"/>
                <a:cs typeface="+mn-cs"/>
              </a:rPr>
              <a:t>Compositae</a:t>
            </a:r>
            <a:r>
              <a:rPr lang="nl-BE" sz="1200" b="0" i="0" u="none" strike="noStrike" kern="1200" baseline="0" dirty="0">
                <a:solidFill>
                  <a:schemeClr val="tx1"/>
                </a:solidFill>
                <a:latin typeface="+mn-lt"/>
                <a:ea typeface="+mn-ea"/>
                <a:cs typeface="+mn-cs"/>
              </a:rPr>
              <a:t> Checklist; </a:t>
            </a:r>
          </a:p>
          <a:p>
            <a:pPr marL="0" indent="0">
              <a:buNone/>
            </a:pPr>
            <a:r>
              <a:rPr lang="nl-BE" sz="1200" b="0" i="0" u="none" strike="noStrike" kern="1200" baseline="0" dirty="0">
                <a:solidFill>
                  <a:schemeClr val="tx1"/>
                </a:solidFill>
                <a:latin typeface="+mn-lt"/>
                <a:ea typeface="+mn-ea"/>
                <a:cs typeface="+mn-cs"/>
              </a:rPr>
              <a:t>OBIS: Ocean </a:t>
            </a:r>
            <a:r>
              <a:rPr lang="nl-BE" sz="1200" b="0" i="0" u="none" strike="noStrike" kern="1200" baseline="0" dirty="0" err="1">
                <a:solidFill>
                  <a:schemeClr val="tx1"/>
                </a:solidFill>
                <a:latin typeface="+mn-lt"/>
                <a:ea typeface="+mn-ea"/>
                <a:cs typeface="+mn-cs"/>
              </a:rPr>
              <a:t>Biogeographic</a:t>
            </a:r>
            <a:r>
              <a:rPr lang="nl-BE" sz="1200" b="0" i="0" u="none" strike="noStrike" kern="1200" baseline="0" dirty="0">
                <a:solidFill>
                  <a:schemeClr val="tx1"/>
                </a:solidFill>
                <a:latin typeface="+mn-lt"/>
                <a:ea typeface="+mn-ea"/>
                <a:cs typeface="+mn-cs"/>
              </a:rPr>
              <a:t> Information System; </a:t>
            </a:r>
          </a:p>
          <a:p>
            <a:pPr marL="0" indent="0">
              <a:buNone/>
            </a:pPr>
            <a:r>
              <a:rPr lang="nl-BE" sz="1200" b="0" i="0" u="none" strike="noStrike" kern="1200" baseline="0" dirty="0" err="1">
                <a:solidFill>
                  <a:schemeClr val="tx1"/>
                </a:solidFill>
                <a:latin typeface="+mn-lt"/>
                <a:ea typeface="+mn-ea"/>
                <a:cs typeface="+mn-cs"/>
              </a:rPr>
              <a:t>EurOBIS</a:t>
            </a:r>
            <a:r>
              <a:rPr lang="nl-BE" sz="1200" b="0" i="0" u="none" strike="noStrike" kern="1200" baseline="0" dirty="0">
                <a:solidFill>
                  <a:schemeClr val="tx1"/>
                </a:solidFill>
                <a:latin typeface="+mn-lt"/>
                <a:ea typeface="+mn-ea"/>
                <a:cs typeface="+mn-cs"/>
              </a:rPr>
              <a:t>: European node of OBIS; </a:t>
            </a:r>
          </a:p>
          <a:p>
            <a:pPr marL="0" indent="0">
              <a:buNone/>
            </a:pPr>
            <a:r>
              <a:rPr lang="nl-BE" sz="1200" b="0" i="0" u="none" strike="noStrike" kern="1200" baseline="0" dirty="0">
                <a:solidFill>
                  <a:schemeClr val="tx1"/>
                </a:solidFill>
                <a:latin typeface="+mn-lt"/>
                <a:ea typeface="+mn-ea"/>
                <a:cs typeface="+mn-cs"/>
              </a:rPr>
              <a:t>Marine VRE: Marine Virtual </a:t>
            </a:r>
            <a:r>
              <a:rPr lang="en-US" sz="1200" b="0" i="0" u="none" strike="noStrike" kern="1200" baseline="0" dirty="0">
                <a:solidFill>
                  <a:schemeClr val="tx1"/>
                </a:solidFill>
                <a:latin typeface="+mn-lt"/>
                <a:ea typeface="+mn-ea"/>
                <a:cs typeface="+mn-cs"/>
              </a:rPr>
              <a:t>Research Environment; </a:t>
            </a:r>
          </a:p>
          <a:p>
            <a:pPr marL="0" indent="0">
              <a:buNone/>
            </a:pPr>
            <a:r>
              <a:rPr lang="en-US" sz="1200" b="0" i="0" u="none" strike="noStrike" kern="1200" baseline="0" dirty="0">
                <a:solidFill>
                  <a:schemeClr val="tx1"/>
                </a:solidFill>
                <a:latin typeface="+mn-lt"/>
                <a:ea typeface="+mn-ea"/>
                <a:cs typeface="+mn-cs"/>
              </a:rPr>
              <a:t>GBIF: Global Biodiversity Information Facility; </a:t>
            </a:r>
          </a:p>
          <a:p>
            <a:pPr marL="0" indent="0">
              <a:buNone/>
            </a:pPr>
            <a:r>
              <a:rPr lang="en-US" sz="1200" b="0" i="0" u="none" strike="noStrike" kern="1200" baseline="0" dirty="0" err="1">
                <a:solidFill>
                  <a:schemeClr val="tx1"/>
                </a:solidFill>
                <a:latin typeface="+mn-lt"/>
                <a:ea typeface="+mn-ea"/>
                <a:cs typeface="+mn-cs"/>
              </a:rPr>
              <a:t>Turbellaria</a:t>
            </a:r>
            <a:r>
              <a:rPr lang="en-US" sz="1200" b="0" i="0" u="none" strike="noStrike" kern="1200" baseline="0" dirty="0">
                <a:solidFill>
                  <a:schemeClr val="tx1"/>
                </a:solidFill>
                <a:latin typeface="+mn-lt"/>
                <a:ea typeface="+mn-ea"/>
                <a:cs typeface="+mn-cs"/>
              </a:rPr>
              <a:t>: </a:t>
            </a:r>
            <a:r>
              <a:rPr lang="nl-BE" sz="1200" b="0" i="0" u="none" strike="noStrike" kern="1200" baseline="0" dirty="0" err="1">
                <a:solidFill>
                  <a:schemeClr val="tx1"/>
                </a:solidFill>
                <a:latin typeface="+mn-lt"/>
                <a:ea typeface="+mn-ea"/>
                <a:cs typeface="+mn-cs"/>
              </a:rPr>
              <a:t>Turbellarian</a:t>
            </a:r>
            <a:r>
              <a:rPr lang="nl-BE" sz="1200" b="0" i="0" u="none" strike="noStrike" kern="1200" baseline="0" dirty="0">
                <a:solidFill>
                  <a:schemeClr val="tx1"/>
                </a:solidFill>
                <a:latin typeface="+mn-lt"/>
                <a:ea typeface="+mn-ea"/>
                <a:cs typeface="+mn-cs"/>
              </a:rPr>
              <a:t> </a:t>
            </a:r>
            <a:r>
              <a:rPr lang="nl-BE" sz="1200" b="0" i="0" u="none" strike="noStrike" kern="1200" baseline="0" dirty="0" err="1">
                <a:solidFill>
                  <a:schemeClr val="tx1"/>
                </a:solidFill>
                <a:latin typeface="+mn-lt"/>
                <a:ea typeface="+mn-ea"/>
                <a:cs typeface="+mn-cs"/>
              </a:rPr>
              <a:t>Taxonomic</a:t>
            </a:r>
            <a:r>
              <a:rPr lang="nl-BE" sz="1200" b="0" i="0" u="none" strike="noStrike" kern="1200" baseline="0" dirty="0">
                <a:solidFill>
                  <a:schemeClr val="tx1"/>
                </a:solidFill>
                <a:latin typeface="+mn-lt"/>
                <a:ea typeface="+mn-ea"/>
                <a:cs typeface="+mn-cs"/>
              </a:rPr>
              <a:t> Database; </a:t>
            </a:r>
          </a:p>
          <a:p>
            <a:pPr marL="0" indent="0">
              <a:buNone/>
            </a:pPr>
            <a:r>
              <a:rPr lang="nl-BE" sz="1200" b="0" i="0" u="none" strike="noStrike" kern="1200" baseline="0" dirty="0" err="1">
                <a:solidFill>
                  <a:schemeClr val="tx1"/>
                </a:solidFill>
                <a:latin typeface="+mn-lt"/>
                <a:ea typeface="+mn-ea"/>
                <a:cs typeface="+mn-cs"/>
              </a:rPr>
              <a:t>Ctenophora</a:t>
            </a:r>
            <a:r>
              <a:rPr lang="nl-BE" sz="1200" b="0" i="0" u="none" strike="noStrike" kern="1200" baseline="0" dirty="0">
                <a:solidFill>
                  <a:schemeClr val="tx1"/>
                </a:solidFill>
                <a:latin typeface="+mn-lt"/>
                <a:ea typeface="+mn-ea"/>
                <a:cs typeface="+mn-cs"/>
              </a:rPr>
              <a:t>: </a:t>
            </a:r>
            <a:r>
              <a:rPr lang="nl-BE" sz="1200" b="0" i="0" u="none" strike="noStrike" kern="1200" baseline="0" dirty="0" err="1">
                <a:solidFill>
                  <a:schemeClr val="tx1"/>
                </a:solidFill>
                <a:latin typeface="+mn-lt"/>
                <a:ea typeface="+mn-ea"/>
                <a:cs typeface="+mn-cs"/>
              </a:rPr>
              <a:t>Phylum</a:t>
            </a:r>
            <a:r>
              <a:rPr lang="nl-BE" sz="1200" b="0" i="0" u="none" strike="noStrike" kern="1200" baseline="0" dirty="0">
                <a:solidFill>
                  <a:schemeClr val="tx1"/>
                </a:solidFill>
                <a:latin typeface="+mn-lt"/>
                <a:ea typeface="+mn-ea"/>
                <a:cs typeface="+mn-cs"/>
              </a:rPr>
              <a:t> </a:t>
            </a:r>
            <a:r>
              <a:rPr lang="nl-BE" sz="1200" b="0" i="0" u="none" strike="noStrike" kern="1200" baseline="0" dirty="0" err="1">
                <a:solidFill>
                  <a:schemeClr val="tx1"/>
                </a:solidFill>
                <a:latin typeface="+mn-lt"/>
                <a:ea typeface="+mn-ea"/>
                <a:cs typeface="+mn-cs"/>
              </a:rPr>
              <a:t>Ctenophora</a:t>
            </a:r>
            <a:r>
              <a:rPr lang="nl-BE" sz="1200" b="0" i="0" u="none" strike="noStrike" kern="1200" baseline="0" dirty="0">
                <a:solidFill>
                  <a:schemeClr val="tx1"/>
                </a:solidFill>
                <a:latin typeface="+mn-lt"/>
                <a:ea typeface="+mn-ea"/>
                <a:cs typeface="+mn-cs"/>
              </a:rPr>
              <a:t>: list of </a:t>
            </a:r>
            <a:r>
              <a:rPr lang="nl-BE" sz="1200" b="0" i="0" u="none" strike="noStrike" kern="1200" baseline="0" dirty="0" err="1">
                <a:solidFill>
                  <a:schemeClr val="tx1"/>
                </a:solidFill>
                <a:latin typeface="+mn-lt"/>
                <a:ea typeface="+mn-ea"/>
                <a:cs typeface="+mn-cs"/>
              </a:rPr>
              <a:t>all</a:t>
            </a:r>
            <a:r>
              <a:rPr lang="nl-BE" sz="1200" b="0" i="0" u="none" strike="noStrike" kern="1200" baseline="0" dirty="0">
                <a:solidFill>
                  <a:schemeClr val="tx1"/>
                </a:solidFill>
                <a:latin typeface="+mn-lt"/>
                <a:ea typeface="+mn-ea"/>
                <a:cs typeface="+mn-cs"/>
              </a:rPr>
              <a:t> </a:t>
            </a:r>
            <a:r>
              <a:rPr lang="nl-BE" sz="1200" b="0" i="0" u="none" strike="noStrike" kern="1200" baseline="0" dirty="0" err="1">
                <a:solidFill>
                  <a:schemeClr val="tx1"/>
                </a:solidFill>
                <a:latin typeface="+mn-lt"/>
                <a:ea typeface="+mn-ea"/>
                <a:cs typeface="+mn-cs"/>
              </a:rPr>
              <a:t>valid</a:t>
            </a:r>
            <a:r>
              <a:rPr lang="nl-BE" sz="1200" b="0" i="0" u="none" strike="noStrike" kern="1200" baseline="0" dirty="0">
                <a:solidFill>
                  <a:schemeClr val="tx1"/>
                </a:solidFill>
                <a:latin typeface="+mn-lt"/>
                <a:ea typeface="+mn-ea"/>
                <a:cs typeface="+mn-cs"/>
              </a:rPr>
              <a:t> species </a:t>
            </a:r>
            <a:r>
              <a:rPr lang="en-US" sz="1200" b="0" i="0" u="none" strike="noStrike" kern="1200" baseline="0" dirty="0">
                <a:solidFill>
                  <a:schemeClr val="tx1"/>
                </a:solidFill>
                <a:latin typeface="+mn-lt"/>
                <a:ea typeface="+mn-ea"/>
                <a:cs typeface="+mn-cs"/>
              </a:rPr>
              <a:t>names; </a:t>
            </a:r>
          </a:p>
          <a:p>
            <a:pPr marL="0" indent="0">
              <a:buNone/>
            </a:pPr>
            <a:r>
              <a:rPr lang="en-US" sz="1200" b="0" i="0" u="none" strike="noStrike" kern="1200" baseline="0" dirty="0">
                <a:solidFill>
                  <a:schemeClr val="tx1"/>
                </a:solidFill>
                <a:latin typeface="+mn-lt"/>
                <a:ea typeface="+mn-ea"/>
                <a:cs typeface="+mn-cs"/>
              </a:rPr>
              <a:t>IF: Index </a:t>
            </a:r>
            <a:r>
              <a:rPr lang="en-US" sz="1200" b="0" i="0" u="none" strike="noStrike" kern="1200" baseline="0" dirty="0" err="1">
                <a:solidFill>
                  <a:schemeClr val="tx1"/>
                </a:solidFill>
                <a:latin typeface="+mn-lt"/>
                <a:ea typeface="+mn-ea"/>
                <a:cs typeface="+mn-cs"/>
              </a:rPr>
              <a:t>Fungorum</a:t>
            </a:r>
            <a:r>
              <a:rPr lang="en-US" sz="1200" b="0" i="0" u="none" strike="noStrike" kern="1200" baseline="0" dirty="0">
                <a:solidFill>
                  <a:schemeClr val="tx1"/>
                </a:solidFill>
                <a:latin typeface="+mn-lt"/>
                <a:ea typeface="+mn-ea"/>
                <a:cs typeface="+mn-cs"/>
              </a:rPr>
              <a:t>; </a:t>
            </a:r>
          </a:p>
          <a:p>
            <a:pPr marL="0" indent="0">
              <a:buNone/>
            </a:pPr>
            <a:r>
              <a:rPr lang="en-US" sz="1200" b="0" i="0" u="none" strike="noStrike" kern="1200" baseline="0" dirty="0">
                <a:solidFill>
                  <a:schemeClr val="tx1"/>
                </a:solidFill>
                <a:latin typeface="+mn-lt"/>
                <a:ea typeface="+mn-ea"/>
                <a:cs typeface="+mn-cs"/>
              </a:rPr>
              <a:t>ICTV: International Committee on Taxonomy of Viruses;</a:t>
            </a:r>
          </a:p>
          <a:p>
            <a:r>
              <a:rPr lang="nl-BE" sz="1200" b="0" i="0" u="none" strike="noStrike" kern="1200" baseline="0" dirty="0" err="1">
                <a:solidFill>
                  <a:schemeClr val="tx1"/>
                </a:solidFill>
                <a:latin typeface="+mn-lt"/>
                <a:ea typeface="+mn-ea"/>
                <a:cs typeface="+mn-cs"/>
              </a:rPr>
              <a:t>Bryozoa</a:t>
            </a:r>
            <a:r>
              <a:rPr lang="nl-BE" sz="1200" b="0" i="0" u="none" strike="noStrike" kern="1200" baseline="0" dirty="0">
                <a:solidFill>
                  <a:schemeClr val="tx1"/>
                </a:solidFill>
                <a:latin typeface="+mn-lt"/>
                <a:ea typeface="+mn-ea"/>
                <a:cs typeface="+mn-cs"/>
              </a:rPr>
              <a:t>: Recent &amp; Fossil </a:t>
            </a:r>
            <a:r>
              <a:rPr lang="nl-BE" sz="1200" b="0" i="0" u="none" strike="noStrike" kern="1200" baseline="0" dirty="0" err="1">
                <a:solidFill>
                  <a:schemeClr val="tx1"/>
                </a:solidFill>
                <a:latin typeface="+mn-lt"/>
                <a:ea typeface="+mn-ea"/>
                <a:cs typeface="+mn-cs"/>
              </a:rPr>
              <a:t>Bryozoa</a:t>
            </a:r>
            <a:r>
              <a:rPr lang="nl-BE" sz="1200" b="0" i="0" u="none" strike="noStrike" kern="1200" baseline="0" dirty="0">
                <a:solidFill>
                  <a:schemeClr val="tx1"/>
                </a:solidFill>
                <a:latin typeface="+mn-lt"/>
                <a:ea typeface="+mn-ea"/>
                <a:cs typeface="+mn-cs"/>
              </a:rPr>
              <a:t>; </a:t>
            </a:r>
          </a:p>
          <a:p>
            <a:r>
              <a:rPr lang="nl-BE" sz="1200" b="0" i="0" u="none" strike="noStrike" kern="1200" baseline="0" dirty="0">
                <a:solidFill>
                  <a:schemeClr val="tx1"/>
                </a:solidFill>
                <a:latin typeface="+mn-lt"/>
                <a:ea typeface="+mn-ea"/>
                <a:cs typeface="+mn-cs"/>
              </a:rPr>
              <a:t>AFD: </a:t>
            </a:r>
            <a:r>
              <a:rPr lang="nl-BE" sz="1200" b="0" i="0" u="none" strike="noStrike" kern="1200" baseline="0" dirty="0" err="1">
                <a:solidFill>
                  <a:schemeClr val="tx1"/>
                </a:solidFill>
                <a:latin typeface="+mn-lt"/>
                <a:ea typeface="+mn-ea"/>
                <a:cs typeface="+mn-cs"/>
              </a:rPr>
              <a:t>Australian</a:t>
            </a:r>
            <a:r>
              <a:rPr lang="nl-BE" sz="1200" b="0" i="0" u="none" strike="noStrike" kern="1200" baseline="0" dirty="0">
                <a:solidFill>
                  <a:schemeClr val="tx1"/>
                </a:solidFill>
                <a:latin typeface="+mn-lt"/>
                <a:ea typeface="+mn-ea"/>
                <a:cs typeface="+mn-cs"/>
              </a:rPr>
              <a:t> </a:t>
            </a:r>
            <a:r>
              <a:rPr lang="nl-BE" sz="1200" b="0" i="0" u="none" strike="noStrike" kern="1200" baseline="0" dirty="0" err="1">
                <a:solidFill>
                  <a:schemeClr val="tx1"/>
                </a:solidFill>
                <a:latin typeface="+mn-lt"/>
                <a:ea typeface="+mn-ea"/>
                <a:cs typeface="+mn-cs"/>
              </a:rPr>
              <a:t>Faunal</a:t>
            </a:r>
            <a:r>
              <a:rPr lang="nl-BE" sz="1200" b="0" i="0" u="none" strike="noStrike" kern="1200" baseline="0" dirty="0">
                <a:solidFill>
                  <a:schemeClr val="tx1"/>
                </a:solidFill>
                <a:latin typeface="+mn-lt"/>
                <a:ea typeface="+mn-ea"/>
                <a:cs typeface="+mn-cs"/>
              </a:rPr>
              <a:t> Directory; </a:t>
            </a:r>
          </a:p>
          <a:p>
            <a:r>
              <a:rPr lang="nl-BE" sz="1200" b="0" i="0" u="none" strike="noStrike" kern="1200" baseline="0" dirty="0">
                <a:solidFill>
                  <a:schemeClr val="tx1"/>
                </a:solidFill>
                <a:latin typeface="+mn-lt"/>
                <a:ea typeface="+mn-ea"/>
                <a:cs typeface="+mn-cs"/>
              </a:rPr>
              <a:t>FADA: </a:t>
            </a:r>
            <a:r>
              <a:rPr lang="nl-BE" sz="1200" b="0" i="0" u="none" strike="noStrike" kern="1200" baseline="0" dirty="0" err="1">
                <a:solidFill>
                  <a:schemeClr val="tx1"/>
                </a:solidFill>
                <a:latin typeface="+mn-lt"/>
                <a:ea typeface="+mn-ea"/>
                <a:cs typeface="+mn-cs"/>
              </a:rPr>
              <a:t>Freshwater</a:t>
            </a:r>
            <a:r>
              <a:rPr lang="nl-BE"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Animal Diversity Assessment; </a:t>
            </a:r>
          </a:p>
          <a:p>
            <a:r>
              <a:rPr lang="en-US" sz="1200" b="0" i="0" u="none" strike="noStrike" kern="1200" baseline="0" dirty="0" err="1">
                <a:solidFill>
                  <a:schemeClr val="tx1"/>
                </a:solidFill>
                <a:latin typeface="+mn-lt"/>
                <a:ea typeface="+mn-ea"/>
                <a:cs typeface="+mn-cs"/>
              </a:rPr>
              <a:t>EoL</a:t>
            </a:r>
            <a:r>
              <a:rPr lang="en-US" sz="1200" b="0" i="0" u="none" strike="noStrike" kern="1200" baseline="0" dirty="0">
                <a:solidFill>
                  <a:schemeClr val="tx1"/>
                </a:solidFill>
                <a:latin typeface="+mn-lt"/>
                <a:ea typeface="+mn-ea"/>
                <a:cs typeface="+mn-cs"/>
              </a:rPr>
              <a:t>: Encyclopedia of Life; </a:t>
            </a:r>
          </a:p>
          <a:p>
            <a:r>
              <a:rPr lang="en-US" sz="1200" b="0" i="0" u="none" strike="noStrike" kern="1200" baseline="0" dirty="0" err="1">
                <a:solidFill>
                  <a:schemeClr val="tx1"/>
                </a:solidFill>
                <a:latin typeface="+mn-lt"/>
                <a:ea typeface="+mn-ea"/>
                <a:cs typeface="+mn-cs"/>
              </a:rPr>
              <a:t>CoL</a:t>
            </a:r>
            <a:r>
              <a:rPr lang="en-US" sz="1200" b="0" i="0" u="none" strike="noStrike" kern="1200" baseline="0" dirty="0">
                <a:solidFill>
                  <a:schemeClr val="tx1"/>
                </a:solidFill>
                <a:latin typeface="+mn-lt"/>
                <a:ea typeface="+mn-ea"/>
                <a:cs typeface="+mn-cs"/>
              </a:rPr>
              <a:t>: Catalogue of Life; </a:t>
            </a:r>
          </a:p>
          <a:p>
            <a:r>
              <a:rPr lang="en-US" sz="1200" b="0" i="0" u="none" strike="noStrike" kern="1200" baseline="0" dirty="0">
                <a:solidFill>
                  <a:schemeClr val="tx1"/>
                </a:solidFill>
                <a:latin typeface="+mn-lt"/>
                <a:ea typeface="+mn-ea"/>
                <a:cs typeface="+mn-cs"/>
              </a:rPr>
              <a:t>PESI: Pan-European Species directories Infrastructure; </a:t>
            </a:r>
          </a:p>
          <a:p>
            <a:r>
              <a:rPr lang="en-US" sz="1200" b="0" i="0" u="none" strike="noStrike" kern="1200" baseline="0" dirty="0" err="1">
                <a:solidFill>
                  <a:schemeClr val="tx1"/>
                </a:solidFill>
                <a:latin typeface="+mn-lt"/>
                <a:ea typeface="+mn-ea"/>
                <a:cs typeface="+mn-cs"/>
              </a:rPr>
              <a:t>OToL</a:t>
            </a:r>
            <a:r>
              <a:rPr lang="en-US" sz="1200" b="0" i="0" u="none" strike="noStrike" kern="1200" baseline="0" dirty="0">
                <a:solidFill>
                  <a:schemeClr val="tx1"/>
                </a:solidFill>
                <a:latin typeface="+mn-lt"/>
                <a:ea typeface="+mn-ea"/>
                <a:cs typeface="+mn-cs"/>
              </a:rPr>
              <a:t>: Open Tree of Life. </a:t>
            </a:r>
          </a:p>
          <a:p>
            <a:endParaRPr lang="nl-BE" dirty="0"/>
          </a:p>
          <a:p>
            <a:endParaRPr lang="nl-BE" dirty="0"/>
          </a:p>
        </p:txBody>
      </p:sp>
      <p:sp>
        <p:nvSpPr>
          <p:cNvPr id="4" name="Slide Number Placeholder 3"/>
          <p:cNvSpPr>
            <a:spLocks noGrp="1"/>
          </p:cNvSpPr>
          <p:nvPr>
            <p:ph type="sldNum" sz="quarter" idx="10"/>
          </p:nvPr>
        </p:nvSpPr>
        <p:spPr/>
        <p:txBody>
          <a:bodyPr/>
          <a:lstStyle/>
          <a:p>
            <a:fld id="{F74BBB67-1AC6-4F5A-8E8B-EB00B795F4C5}" type="slidenum">
              <a:rPr lang="nl-BE" smtClean="0"/>
              <a:t>38</a:t>
            </a:fld>
            <a:endParaRPr lang="nl-BE"/>
          </a:p>
        </p:txBody>
      </p:sp>
    </p:spTree>
    <p:extLst>
      <p:ext uri="{BB962C8B-B14F-4D97-AF65-F5344CB8AC3E}">
        <p14:creationId xmlns:p14="http://schemas.microsoft.com/office/powerpoint/2010/main" val="33674591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dirty="0"/>
              <a:t>WoRMS has a great international reach, supported by 400 taxonomic experts across 40 countries and 190 institutes, including Curtis Suttle and Evgeny Pakhomov over at UBC’s Earth, Ocean and Atmospheric Sciences department, who are taxonomic experts in viruses and antarctic marine species, respectively.</a:t>
            </a:r>
          </a:p>
          <a:p>
            <a:pPr marL="158750" indent="0">
              <a:buNone/>
            </a:pPr>
            <a:endParaRPr lang="nl-BE" dirty="0"/>
          </a:p>
          <a:p>
            <a:r>
              <a:rPr lang="nl-BE" dirty="0"/>
              <a:t>An</a:t>
            </a:r>
            <a:r>
              <a:rPr lang="nl-BE" baseline="0" dirty="0"/>
              <a:t> updated map can be retrieved from http://www.marinespecies.org/map.php?type=te</a:t>
            </a:r>
            <a:endParaRPr lang="nl-BE" dirty="0"/>
          </a:p>
        </p:txBody>
      </p:sp>
      <p:sp>
        <p:nvSpPr>
          <p:cNvPr id="4" name="Slide Number Placeholder 3"/>
          <p:cNvSpPr>
            <a:spLocks noGrp="1"/>
          </p:cNvSpPr>
          <p:nvPr>
            <p:ph type="sldNum" sz="quarter" idx="10"/>
          </p:nvPr>
        </p:nvSpPr>
        <p:spPr/>
        <p:txBody>
          <a:bodyPr/>
          <a:lstStyle/>
          <a:p>
            <a:fld id="{F74BBB67-1AC6-4F5A-8E8B-EB00B795F4C5}" type="slidenum">
              <a:rPr lang="nl-BE" smtClean="0"/>
              <a:t>39</a:t>
            </a:fld>
            <a:endParaRPr lang="nl-BE"/>
          </a:p>
        </p:txBody>
      </p:sp>
    </p:spTree>
    <p:extLst>
      <p:ext uri="{BB962C8B-B14F-4D97-AF65-F5344CB8AC3E}">
        <p14:creationId xmlns:p14="http://schemas.microsoft.com/office/powerpoint/2010/main" val="1901755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To optimize the discoverability and re-use of the data we collect, OTN and OBIS Canada are participating nodes of the Ocean Biogeographic Information System, which is a UNESCO-Intergovernmental Oceanographic Commission initiative to aggregate and make available the world’s understanding of marine animal presence and biodiversity. Our data, once released publicly, joins a huge and wide-ranging data system of all the ways in which humans (and our machines) have determined the presence of marine taxa in space and time.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83911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from Steering Committee to editors to the data management team that handles the availability and reliability of the data itself, there’s a lot of pieces that go into making sure the data we ask </a:t>
            </a:r>
            <a:r>
              <a:rPr lang="en-US" dirty="0" err="1"/>
              <a:t>WoRMS</a:t>
            </a:r>
            <a:r>
              <a:rPr lang="en-US" dirty="0"/>
              <a:t> for comes back to us in a way we can use it. Editors can attach quality indicators to images, specimens, vernaculars, even whole taxonomic entries. So when you see it’s checked, that means an editor has seen it and verified it. Trusted means a thematic editor, someone who specializes in this family or this taxa, has approved it, and if nobody’s reviewed it yet to sign off on it being 100% accurate, you will see Unreviewed. A submission was still made, meaning someone cared enough to add it, and almost always that </a:t>
            </a:r>
            <a:r>
              <a:rPr lang="en-US" dirty="0" err="1"/>
              <a:t>meand</a:t>
            </a:r>
            <a:r>
              <a:rPr lang="en-US" dirty="0"/>
              <a:t> they provided literature to back up their claim, but the editors haven’t looked it over yet. </a:t>
            </a:r>
          </a:p>
          <a:p>
            <a:endParaRPr lang="en-US" dirty="0"/>
          </a:p>
        </p:txBody>
      </p:sp>
    </p:spTree>
    <p:extLst>
      <p:ext uri="{BB962C8B-B14F-4D97-AF65-F5344CB8AC3E}">
        <p14:creationId xmlns:p14="http://schemas.microsoft.com/office/powerpoint/2010/main" val="20916679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there’s a lot more than just taxonomic names in </a:t>
            </a:r>
            <a:r>
              <a:rPr lang="en-US" dirty="0" err="1"/>
              <a:t>WoRMS</a:t>
            </a:r>
            <a:r>
              <a:rPr lang="en-US" dirty="0"/>
              <a:t>, you get regional vernaculars in many different languages, you get distribution data if such data has been submitted and verified, you get images if they’ve been submitted, you get other weirder attributes like host-parasite relationships and what sort of skeleton these creatures have. A lot of optionally-populated fields that can help you or more likely your data providers get a good verification regime going.</a:t>
            </a:r>
          </a:p>
        </p:txBody>
      </p:sp>
    </p:spTree>
    <p:extLst>
      <p:ext uri="{BB962C8B-B14F-4D97-AF65-F5344CB8AC3E}">
        <p14:creationId xmlns:p14="http://schemas.microsoft.com/office/powerpoint/2010/main" val="42033561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At minimum, you can be assured you’ll find a species name, the year it was coined, the publication associated with its naming, and the classification tree. You’ll know which environments it can be found in, marine, brackish, freshwater, and you’ll get a status. </a:t>
            </a:r>
            <a:r>
              <a:rPr lang="en-US" dirty="0" err="1"/>
              <a:t>WoRMS</a:t>
            </a:r>
            <a:r>
              <a:rPr lang="en-US" dirty="0"/>
              <a:t> encourages people to provide a </a:t>
            </a:r>
            <a:r>
              <a:rPr lang="en-US" dirty="0" err="1"/>
              <a:t>basionym</a:t>
            </a:r>
            <a:r>
              <a:rPr lang="en-US" dirty="0"/>
              <a:t>, which I’m not afraid to say I had to look up the meaning of, it’s the original name on which the new name for a species is based. So you can trace the history of a species’ classification using the </a:t>
            </a:r>
            <a:r>
              <a:rPr lang="en-US" dirty="0" err="1"/>
              <a:t>basionyms</a:t>
            </a:r>
            <a:r>
              <a:rPr lang="en-US" dirty="0"/>
              <a:t>. a reference to the original naming publication, and a visual representation, images, </a:t>
            </a:r>
            <a:r>
              <a:rPr lang="en-US" dirty="0" err="1"/>
              <a:t>ilustrations</a:t>
            </a:r>
            <a:r>
              <a:rPr lang="en-US" dirty="0"/>
              <a:t>, classification sheets, etc.</a:t>
            </a:r>
          </a:p>
          <a:p>
            <a:endParaRPr lang="en-US" dirty="0"/>
          </a:p>
          <a:p>
            <a:r>
              <a:rPr lang="en-US" dirty="0"/>
              <a:t>And as we’ve seen, there’s a whole laundry list of other things they can and will accept about a species. Morphological description can be very useful for QC, the size ranges and weight ranges for different sex and </a:t>
            </a:r>
            <a:r>
              <a:rPr lang="en-US" dirty="0" err="1"/>
              <a:t>lifestages</a:t>
            </a:r>
            <a:r>
              <a:rPr lang="en-US" dirty="0"/>
              <a:t> of species is very handy information for people at OTN to have, for example.</a:t>
            </a:r>
          </a:p>
        </p:txBody>
      </p:sp>
    </p:spTree>
    <p:extLst>
      <p:ext uri="{BB962C8B-B14F-4D97-AF65-F5344CB8AC3E}">
        <p14:creationId xmlns:p14="http://schemas.microsoft.com/office/powerpoint/2010/main" val="23410862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72654" lvl="1" indent="-272654">
              <a:buFont typeface="Arial" pitchFamily="34" charset="0"/>
              <a:buChar char="•"/>
            </a:pPr>
            <a:r>
              <a:rPr lang="en-US" sz="1100" dirty="0"/>
              <a:t>Stats recap: read slide  (update before presentation via http://www.marinespecies.org/aphia.php?p=stats </a:t>
            </a:r>
          </a:p>
          <a:p>
            <a:pPr marL="272654" lvl="1" indent="-272654">
              <a:buFont typeface="Arial" pitchFamily="34" charset="0"/>
              <a:buChar char="•"/>
            </a:pPr>
            <a:endParaRPr lang="en-US" sz="1100" dirty="0"/>
          </a:p>
          <a:p>
            <a:pPr marL="272654" lvl="1" indent="-272654">
              <a:buFont typeface="Arial" pitchFamily="34" charset="0"/>
              <a:buChar char="•"/>
            </a:pPr>
            <a:r>
              <a:rPr lang="en-US" sz="1100" dirty="0"/>
              <a:t>There’ll always be more to do, new species are discovered, described, updated, reclassified, and there is a high scores page for taxonomic editor contributions to the Registry. The work that these volunteers do is vital for those of us who depend upon </a:t>
            </a:r>
            <a:r>
              <a:rPr lang="en-US" sz="1100" dirty="0" err="1"/>
              <a:t>WoRMS</a:t>
            </a:r>
            <a:r>
              <a:rPr lang="en-US" sz="1100" dirty="0"/>
              <a:t> for our quality control, and there are many of us who do. As of 2017 there were:</a:t>
            </a:r>
          </a:p>
          <a:p>
            <a:pPr marL="272654" lvl="1" indent="-272654">
              <a:buFont typeface="Arial" pitchFamily="34" charset="0"/>
              <a:buChar char="•"/>
            </a:pPr>
            <a:endParaRPr lang="en-US" sz="1100" dirty="0"/>
          </a:p>
          <a:p>
            <a:pPr marL="272654" lvl="1" indent="-272654">
              <a:buFont typeface="Arial" pitchFamily="34" charset="0"/>
              <a:buChar char="•"/>
            </a:pPr>
            <a:r>
              <a:rPr lang="en-US" sz="1100" dirty="0"/>
              <a:t>Usage:</a:t>
            </a:r>
          </a:p>
          <a:p>
            <a:pPr lvl="1"/>
            <a:r>
              <a:rPr lang="nl-NL" sz="1100" dirty="0"/>
              <a:t>± 90,000 unique visitors per month</a:t>
            </a:r>
          </a:p>
          <a:p>
            <a:pPr lvl="1"/>
            <a:r>
              <a:rPr lang="nl-NL" sz="1100" dirty="0"/>
              <a:t>± 3 million hits per month</a:t>
            </a:r>
          </a:p>
          <a:p>
            <a:pPr lvl="1"/>
            <a:r>
              <a:rPr lang="nl-NL" sz="1100" dirty="0"/>
              <a:t>&gt;150 registered users of our web services</a:t>
            </a:r>
          </a:p>
          <a:p>
            <a:pPr lvl="1"/>
            <a:r>
              <a:rPr lang="nl-NL" sz="1100" dirty="0"/>
              <a:t>&gt; 80 institutes/organisations receive </a:t>
            </a:r>
            <a:r>
              <a:rPr lang="en-US" sz="1100" dirty="0"/>
              <a:t>access to download a monthly copy of </a:t>
            </a:r>
            <a:r>
              <a:rPr lang="en-US" sz="1100" dirty="0" err="1"/>
              <a:t>WoRMS</a:t>
            </a:r>
            <a:endParaRPr lang="nl-BE" sz="1100" dirty="0"/>
          </a:p>
          <a:p>
            <a:endParaRPr lang="nl-BE" dirty="0"/>
          </a:p>
          <a:p>
            <a:pPr marL="158750" indent="0">
              <a:buNone/>
            </a:pPr>
            <a:r>
              <a:rPr lang="nl-BE" dirty="0"/>
              <a:t>And in the years between then and now, the number of non-marine species being tracked here has tripled and the number of citations for WoRMS has gone from 1,500 to almost 10,000. Many of us depend on this taxonomic data system, and appreciate the time and effort you experts take to ensure accurate and timely information is being served.</a:t>
            </a:r>
          </a:p>
        </p:txBody>
      </p:sp>
      <p:sp>
        <p:nvSpPr>
          <p:cNvPr id="4" name="Slide Number Placeholder 3"/>
          <p:cNvSpPr>
            <a:spLocks noGrp="1"/>
          </p:cNvSpPr>
          <p:nvPr>
            <p:ph type="sldNum" sz="quarter" idx="10"/>
          </p:nvPr>
        </p:nvSpPr>
        <p:spPr/>
        <p:txBody>
          <a:bodyPr/>
          <a:lstStyle/>
          <a:p>
            <a:fld id="{C65F9F6C-32B4-43F6-82A2-692A887EFE78}" type="slidenum">
              <a:rPr lang="nl-NL" smtClean="0"/>
              <a:pPr/>
              <a:t>43</a:t>
            </a:fld>
            <a:endParaRPr lang="nl-NL"/>
          </a:p>
        </p:txBody>
      </p:sp>
    </p:spTree>
    <p:extLst>
      <p:ext uri="{BB962C8B-B14F-4D97-AF65-F5344CB8AC3E}">
        <p14:creationId xmlns:p14="http://schemas.microsoft.com/office/powerpoint/2010/main" val="24476059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here’s what a species result page looks like on the </a:t>
            </a:r>
            <a:r>
              <a:rPr lang="en-US" dirty="0" err="1"/>
              <a:t>WoRMS</a:t>
            </a:r>
            <a:r>
              <a:rPr lang="en-US" dirty="0"/>
              <a:t> web-front, this is for something I bugged them to add back in 2016, when they were still considering whether they wanted to incorporate freshwater species. Its got fully confirmed taxonomic information, it’s got the history of its classification and synonyms, there are some attributes provided where you have host/prey species, two of these are checked/confirmed, and one of them is merely Trusted.</a:t>
            </a:r>
          </a:p>
          <a:p>
            <a:r>
              <a:rPr lang="en-US" dirty="0"/>
              <a:t>The result we get back from the </a:t>
            </a:r>
            <a:r>
              <a:rPr lang="en-US" dirty="0" err="1"/>
              <a:t>WoRMS</a:t>
            </a:r>
            <a:r>
              <a:rPr lang="en-US" dirty="0"/>
              <a:t> API will have verification statuses for a lot of these attributes and we can decide whether we want to be particular about what level of verification we require. For name verification, we don’t have to do much, but your application can differ. </a:t>
            </a:r>
          </a:p>
          <a:p>
            <a:endParaRPr lang="en-US" dirty="0"/>
          </a:p>
        </p:txBody>
      </p:sp>
    </p:spTree>
    <p:extLst>
      <p:ext uri="{BB962C8B-B14F-4D97-AF65-F5344CB8AC3E}">
        <p14:creationId xmlns:p14="http://schemas.microsoft.com/office/powerpoint/2010/main" val="6396586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if you go to the Tools part of the </a:t>
            </a:r>
            <a:r>
              <a:rPr lang="en-US" dirty="0" err="1"/>
              <a:t>WoRMS</a:t>
            </a:r>
            <a:r>
              <a:rPr lang="en-US" dirty="0"/>
              <a:t> website you’ll see the various service endpoints they support. I’m proud/ashamed to say that my example implementation of how to use the SOAP service is still listed there, though I didn’t get to write the actual instructions for deploying it, I just gave them a file called </a:t>
            </a:r>
            <a:r>
              <a:rPr lang="en-US" dirty="0" err="1"/>
              <a:t>worms.py</a:t>
            </a:r>
            <a:r>
              <a:rPr lang="en-US" dirty="0"/>
              <a:t> that had functions with SOAP-</a:t>
            </a:r>
            <a:r>
              <a:rPr lang="en-US" dirty="0" err="1"/>
              <a:t>py</a:t>
            </a:r>
            <a:r>
              <a:rPr lang="en-US" dirty="0"/>
              <a:t> and SUDS implementations, and they wrapped it in command-line arguments and put it on there. Since then they’ve had a REST API stood up and we really do recommend going with that one. We’ll work with it later on to verify submitted taxonomic data.</a:t>
            </a:r>
          </a:p>
          <a:p>
            <a:endParaRPr lang="en-US" dirty="0"/>
          </a:p>
          <a:p>
            <a:endParaRPr lang="en-US" dirty="0"/>
          </a:p>
        </p:txBody>
      </p:sp>
    </p:spTree>
    <p:extLst>
      <p:ext uri="{BB962C8B-B14F-4D97-AF65-F5344CB8AC3E}">
        <p14:creationId xmlns:p14="http://schemas.microsoft.com/office/powerpoint/2010/main" val="26516781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So how do OBIS and </a:t>
            </a:r>
            <a:r>
              <a:rPr lang="en-CA" dirty="0" err="1"/>
              <a:t>WoRMS</a:t>
            </a:r>
            <a:r>
              <a:rPr lang="en-CA" dirty="0"/>
              <a:t> intermingle?</a:t>
            </a:r>
          </a:p>
          <a:p>
            <a:r>
              <a:rPr lang="en-CA" dirty="0"/>
              <a:t>OBIS relies on </a:t>
            </a:r>
            <a:r>
              <a:rPr lang="en-CA" dirty="0" err="1"/>
              <a:t>WoRMS</a:t>
            </a:r>
            <a:r>
              <a:rPr lang="en-CA" dirty="0"/>
              <a:t> for verification of taxonomic data, and if matches can’t be found, they work with </a:t>
            </a:r>
            <a:r>
              <a:rPr lang="en-CA" dirty="0" err="1"/>
              <a:t>WoRMS</a:t>
            </a:r>
            <a:r>
              <a:rPr lang="en-CA" dirty="0"/>
              <a:t> editors to ensure that the gaps are filled</a:t>
            </a:r>
          </a:p>
        </p:txBody>
      </p:sp>
    </p:spTree>
    <p:extLst>
      <p:ext uri="{BB962C8B-B14F-4D97-AF65-F5344CB8AC3E}">
        <p14:creationId xmlns:p14="http://schemas.microsoft.com/office/powerpoint/2010/main" val="7326264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buFontTx/>
              <a:buChar char="-"/>
            </a:pPr>
            <a:r>
              <a:rPr lang="nl-BE" sz="1200" dirty="0"/>
              <a:t>So in 2015, when this slide deck was new, they were in the process of matching everything in OBIS with a real WoRMS entry. I don’t have the numbers now, but it’s mostly complete. everything that OTN adds has been verified in WoRMS, and it’s not to hard to verify your taxonomy against some part of the Aphia network, even the parts that aren’t WoRMS.</a:t>
            </a:r>
          </a:p>
          <a:p>
            <a:pPr marL="285750" indent="-285750">
              <a:buFontTx/>
              <a:buChar char="-"/>
            </a:pPr>
            <a:endParaRPr lang="nl-BE" sz="1200" strike="sngStrike" dirty="0"/>
          </a:p>
          <a:p>
            <a:pPr marL="285750" indent="-285750">
              <a:buFontTx/>
              <a:buChar char="-"/>
            </a:pPr>
            <a:r>
              <a:rPr lang="nl-BE" sz="1200" strike="sngStrike" dirty="0"/>
              <a:t>WoRMS editor(s) currently processing the names</a:t>
            </a:r>
          </a:p>
          <a:p>
            <a:pPr marL="285750" indent="-285750">
              <a:buFontTx/>
              <a:buChar char="-"/>
            </a:pPr>
            <a:r>
              <a:rPr lang="nl-BE" sz="1200" strike="sngStrike" dirty="0" err="1"/>
              <a:t>WoRMS</a:t>
            </a:r>
            <a:r>
              <a:rPr lang="nl-BE" sz="1200" strike="sngStrike" dirty="0"/>
              <a:t> DMT </a:t>
            </a:r>
            <a:r>
              <a:rPr lang="nl-BE" sz="1200" strike="sngStrike" dirty="0" err="1"/>
              <a:t>working</a:t>
            </a:r>
            <a:r>
              <a:rPr lang="nl-BE" sz="1200" strike="sngStrike" dirty="0"/>
              <a:t> on update (e.g. </a:t>
            </a:r>
            <a:r>
              <a:rPr lang="nl-BE" sz="1200" strike="sngStrike" dirty="0" err="1"/>
              <a:t>AlgaeBase</a:t>
            </a:r>
            <a:r>
              <a:rPr lang="nl-BE" sz="1200" strike="sngStrike" dirty="0"/>
              <a:t>)</a:t>
            </a:r>
          </a:p>
          <a:p>
            <a:pPr marL="285750" indent="-285750">
              <a:buFontTx/>
              <a:buChar char="-"/>
            </a:pPr>
            <a:r>
              <a:rPr lang="nl-BE" sz="1200" strike="sngStrike" dirty="0"/>
              <a:t>No </a:t>
            </a:r>
            <a:r>
              <a:rPr lang="nl-BE" sz="1200" strike="sngStrike" dirty="0" err="1"/>
              <a:t>WoRMS</a:t>
            </a:r>
            <a:r>
              <a:rPr lang="nl-BE" sz="1200" strike="sngStrike" dirty="0"/>
              <a:t> editor </a:t>
            </a:r>
            <a:r>
              <a:rPr lang="nl-BE" sz="1200" strike="sngStrike" dirty="0" err="1"/>
              <a:t>available</a:t>
            </a:r>
            <a:r>
              <a:rPr lang="nl-BE" sz="1200" strike="sngStrike" dirty="0"/>
              <a:t> </a:t>
            </a:r>
            <a:r>
              <a:rPr lang="nl-BE" sz="1200" strike="sngStrike" dirty="0" err="1"/>
              <a:t>for</a:t>
            </a:r>
            <a:r>
              <a:rPr lang="nl-BE" sz="1200" strike="sngStrike" dirty="0"/>
              <a:t> </a:t>
            </a:r>
            <a:r>
              <a:rPr lang="nl-BE" sz="1200" strike="sngStrike" dirty="0" err="1"/>
              <a:t>this</a:t>
            </a:r>
            <a:r>
              <a:rPr lang="nl-BE" sz="1200" strike="sngStrike" dirty="0"/>
              <a:t> </a:t>
            </a:r>
            <a:r>
              <a:rPr lang="nl-BE" sz="1200" strike="sngStrike" dirty="0" err="1"/>
              <a:t>group</a:t>
            </a:r>
            <a:r>
              <a:rPr lang="nl-BE" sz="1200" strike="sngStrike" dirty="0"/>
              <a:t>, </a:t>
            </a:r>
            <a:r>
              <a:rPr lang="nl-BE" sz="1200" strike="sngStrike" dirty="0" err="1"/>
              <a:t>so</a:t>
            </a:r>
            <a:r>
              <a:rPr lang="nl-BE" sz="1200" strike="sngStrike" dirty="0"/>
              <a:t> no way of </a:t>
            </a:r>
            <a:r>
              <a:rPr lang="nl-BE" sz="1200" strike="sngStrike" dirty="0" err="1"/>
              <a:t>verifying</a:t>
            </a:r>
            <a:r>
              <a:rPr lang="nl-BE" sz="1200" strike="sngStrike" dirty="0"/>
              <a:t>/</a:t>
            </a:r>
            <a:r>
              <a:rPr lang="nl-BE" sz="1200" strike="sngStrike" dirty="0" err="1"/>
              <a:t>correcting</a:t>
            </a:r>
            <a:r>
              <a:rPr lang="nl-BE" sz="1200" strike="sngStrike" baseline="0" dirty="0"/>
              <a:t> </a:t>
            </a:r>
            <a:r>
              <a:rPr lang="nl-BE" sz="1200" strike="sngStrike" baseline="0" dirty="0" err="1"/>
              <a:t>the</a:t>
            </a:r>
            <a:r>
              <a:rPr lang="nl-BE" sz="1200" strike="sngStrike" baseline="0" dirty="0"/>
              <a:t> name</a:t>
            </a:r>
          </a:p>
          <a:p>
            <a:pPr marL="285750" indent="-285750">
              <a:buFontTx/>
              <a:buChar char="-"/>
            </a:pPr>
            <a:r>
              <a:rPr lang="nl-BE" sz="1200" strike="sngStrike" baseline="0" dirty="0" err="1"/>
              <a:t>WoRMS</a:t>
            </a:r>
            <a:r>
              <a:rPr lang="nl-BE" sz="1200" strike="sngStrike" baseline="0" dirty="0"/>
              <a:t> complete </a:t>
            </a:r>
            <a:r>
              <a:rPr lang="nl-BE" sz="1200" strike="sngStrike" baseline="0" dirty="0" err="1"/>
              <a:t>nonsense</a:t>
            </a:r>
            <a:r>
              <a:rPr lang="nl-BE" sz="1200" strike="sngStrike" baseline="0" dirty="0"/>
              <a:t> </a:t>
            </a:r>
            <a:r>
              <a:rPr lang="nl-BE" sz="1200" strike="sngStrike" baseline="0" dirty="0" err="1"/>
              <a:t>and</a:t>
            </a:r>
            <a:r>
              <a:rPr lang="nl-BE" sz="1200" strike="sngStrike" baseline="0" dirty="0"/>
              <a:t> </a:t>
            </a:r>
            <a:r>
              <a:rPr lang="nl-BE" sz="1200" strike="sngStrike" baseline="0" dirty="0" err="1"/>
              <a:t>needs</a:t>
            </a:r>
            <a:r>
              <a:rPr lang="nl-BE" sz="1200" strike="sngStrike" baseline="0" dirty="0"/>
              <a:t> </a:t>
            </a:r>
            <a:r>
              <a:rPr lang="nl-BE" sz="1200" strike="sngStrike" baseline="0" dirty="0" err="1"/>
              <a:t>to</a:t>
            </a:r>
            <a:r>
              <a:rPr lang="nl-BE" sz="1200" strike="sngStrike" baseline="0" dirty="0"/>
              <a:t> </a:t>
            </a:r>
            <a:r>
              <a:rPr lang="nl-BE" sz="1200" strike="sngStrike" baseline="0" dirty="0" err="1"/>
              <a:t>be</a:t>
            </a:r>
            <a:r>
              <a:rPr lang="nl-BE" sz="1200" strike="sngStrike" baseline="0" dirty="0"/>
              <a:t> sent back </a:t>
            </a:r>
            <a:r>
              <a:rPr lang="nl-BE" sz="1200" strike="sngStrike" baseline="0" dirty="0" err="1"/>
              <a:t>to</a:t>
            </a:r>
            <a:r>
              <a:rPr lang="nl-BE" sz="1200" strike="sngStrike" baseline="0" dirty="0"/>
              <a:t> </a:t>
            </a:r>
            <a:r>
              <a:rPr lang="nl-BE" sz="1200" strike="sngStrike" baseline="0" dirty="0" err="1"/>
              <a:t>the</a:t>
            </a:r>
            <a:r>
              <a:rPr lang="nl-BE" sz="1200" strike="sngStrike" baseline="0" dirty="0"/>
              <a:t> </a:t>
            </a:r>
            <a:r>
              <a:rPr lang="nl-BE" sz="1200" strike="sngStrike" baseline="0" dirty="0" err="1"/>
              <a:t>original</a:t>
            </a:r>
            <a:r>
              <a:rPr lang="nl-BE" sz="1200" strike="sngStrike" baseline="0" dirty="0"/>
              <a:t> provider </a:t>
            </a:r>
            <a:r>
              <a:rPr lang="nl-BE" sz="1200" strike="sngStrike" baseline="0" dirty="0" err="1"/>
              <a:t>for</a:t>
            </a:r>
            <a:r>
              <a:rPr lang="nl-BE" sz="1200" strike="sngStrike" baseline="0" dirty="0"/>
              <a:t> </a:t>
            </a:r>
            <a:r>
              <a:rPr lang="nl-BE" sz="1200" strike="sngStrike" baseline="0" dirty="0" err="1"/>
              <a:t>additional</a:t>
            </a:r>
            <a:r>
              <a:rPr lang="nl-BE" sz="1200" strike="sngStrike" baseline="0" dirty="0"/>
              <a:t> check</a:t>
            </a:r>
            <a:endParaRPr lang="nl-BE" sz="1200" strike="sngStrike" dirty="0"/>
          </a:p>
          <a:p>
            <a:endParaRPr lang="nl-BE" dirty="0"/>
          </a:p>
        </p:txBody>
      </p:sp>
      <p:sp>
        <p:nvSpPr>
          <p:cNvPr id="4" name="Slide Number Placeholder 3"/>
          <p:cNvSpPr>
            <a:spLocks noGrp="1"/>
          </p:cNvSpPr>
          <p:nvPr>
            <p:ph type="sldNum" sz="quarter" idx="10"/>
          </p:nvPr>
        </p:nvSpPr>
        <p:spPr/>
        <p:txBody>
          <a:bodyPr/>
          <a:lstStyle/>
          <a:p>
            <a:fld id="{39DC604F-FC4C-4BA5-A0A4-5B4B2AB63882}" type="slidenum">
              <a:rPr lang="nl-BE" smtClean="0"/>
              <a:t>47</a:t>
            </a:fld>
            <a:endParaRPr lang="nl-BE"/>
          </a:p>
        </p:txBody>
      </p:sp>
    </p:spTree>
    <p:extLst>
      <p:ext uri="{BB962C8B-B14F-4D97-AF65-F5344CB8AC3E}">
        <p14:creationId xmlns:p14="http://schemas.microsoft.com/office/powerpoint/2010/main" val="27275160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benefit of that harmonization is that both </a:t>
            </a:r>
            <a:r>
              <a:rPr lang="en-US" dirty="0" err="1"/>
              <a:t>WoRMS</a:t>
            </a:r>
            <a:r>
              <a:rPr lang="en-US"/>
              <a:t> and OBIS gain </a:t>
            </a:r>
            <a:r>
              <a:rPr lang="en-US" dirty="0"/>
              <a:t>the geographical backstop that can be used to identify outliers in reported geography, and this sort of aggregation and comparison can run both ways.</a:t>
            </a:r>
          </a:p>
        </p:txBody>
      </p:sp>
    </p:spTree>
    <p:extLst>
      <p:ext uri="{BB962C8B-B14F-4D97-AF65-F5344CB8AC3E}">
        <p14:creationId xmlns:p14="http://schemas.microsoft.com/office/powerpoint/2010/main" val="11375481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that’s the background on </a:t>
            </a:r>
            <a:r>
              <a:rPr lang="en-US" dirty="0" err="1"/>
              <a:t>WoRMS</a:t>
            </a:r>
            <a:r>
              <a:rPr lang="en-US" dirty="0"/>
              <a:t>. It can be an important step in a good QA/QC process</a:t>
            </a:r>
          </a:p>
        </p:txBody>
      </p:sp>
    </p:spTree>
    <p:extLst>
      <p:ext uri="{BB962C8B-B14F-4D97-AF65-F5344CB8AC3E}">
        <p14:creationId xmlns:p14="http://schemas.microsoft.com/office/powerpoint/2010/main" val="1554128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Our ocean provides essential services to humankind, and we all know that a healthy ocean teeming with life will support and enhance people’s lives and livelihoods.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07416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5982900727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5982900727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5982900727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5982900727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5982900727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5982900727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5982900727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5982900727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5982900727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5982900727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5982900727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5982900727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982900727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982900727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5902c3b902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5902c3b90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5982900727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5982900727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5982900727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5982900727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However, our oceans’ biodiversity continues to be threatened and to counter global environmental issues and ensure the sustainable use of marine resources, we need data-driven research to inform conservation and ocean management.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55575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5982900727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5982900727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5982900727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5982900727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598290072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598290072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A lot of data already exist, but the challenge lies in finding, accessing and making sense of the myriad of existing, but dispersed pieces of data</a:t>
            </a:r>
            <a:r>
              <a:rPr lang="en-GB" sz="1200" b="0" i="0" kern="1200" dirty="0">
                <a:solidFill>
                  <a:schemeClr val="tx1"/>
                </a:solidFill>
                <a:effectLst/>
                <a:latin typeface="+mn-lt"/>
                <a:ea typeface="+mn-ea"/>
                <a:cs typeface="+mn-cs"/>
              </a:rPr>
              <a:t>. </a:t>
            </a: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950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what makes this </a:t>
            </a:r>
            <a:r>
              <a:rPr lang="en-GB" sz="1200" kern="1200" dirty="0" err="1">
                <a:solidFill>
                  <a:schemeClr val="tx1"/>
                </a:solidFill>
                <a:effectLst/>
                <a:latin typeface="+mn-lt"/>
                <a:ea typeface="+mn-ea"/>
                <a:cs typeface="+mn-cs"/>
              </a:rPr>
              <a:t>endeavor</a:t>
            </a:r>
            <a:r>
              <a:rPr lang="en-GB" sz="1200" kern="1200" dirty="0">
                <a:solidFill>
                  <a:schemeClr val="tx1"/>
                </a:solidFill>
                <a:effectLst/>
                <a:latin typeface="+mn-lt"/>
                <a:ea typeface="+mn-ea"/>
                <a:cs typeface="+mn-cs"/>
              </a:rPr>
              <a:t> even more challenging is that data are often not encoded following international data standards and best practices. Also, they often lack the necessary contextual metadata that is required to correctly re-use the data.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255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a:t>
            </a:r>
            <a:r>
              <a:rPr lang="en-GB" sz="1200" b="1" i="1" u="sng" kern="1200" dirty="0">
                <a:solidFill>
                  <a:schemeClr val="tx1"/>
                </a:solidFill>
                <a:effectLst/>
                <a:latin typeface="+mn-lt"/>
                <a:ea typeface="+mn-ea"/>
                <a:cs typeface="+mn-cs"/>
              </a:rPr>
              <a:t>Census of Marine Life</a:t>
            </a:r>
            <a:r>
              <a:rPr lang="en-GB" sz="1200" kern="1200" dirty="0">
                <a:solidFill>
                  <a:schemeClr val="tx1"/>
                </a:solidFill>
                <a:effectLst/>
                <a:latin typeface="+mn-lt"/>
                <a:ea typeface="+mn-ea"/>
                <a:cs typeface="+mn-cs"/>
              </a:rPr>
              <a:t> (2000-2010) – a multimillion-dollar initiative – represented the first collaborative efforts from more than 2700 scientists and 80 nations to strengthen our understanding of our ocean. And in fact, the initiative discovered more than 6000 new marine species, put the discipline of marine science on the map and highlighted the most urgent threats to our ocean.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4494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A9812-3D08-0241-99A8-EF863BA7300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51A4A9D-5D98-D046-9CD2-A578BAC0F1F2}"/>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22247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685800" y="1597819"/>
            <a:ext cx="7772400" cy="1102519"/>
          </a:xfrm>
        </p:spPr>
        <p:txBody>
          <a:bodyPr>
            <a:noAutofit/>
          </a:bodyPr>
          <a:lstStyle>
            <a:lvl1pPr algn="l">
              <a:lnSpc>
                <a:spcPts val="2925"/>
              </a:lnSpc>
              <a:defRPr sz="2400" b="1" i="0" baseline="0">
                <a:solidFill>
                  <a:schemeClr val="bg1"/>
                </a:solidFill>
                <a:latin typeface="Verdana"/>
                <a:cs typeface="Verdana"/>
              </a:defRPr>
            </a:lvl1pPr>
          </a:lstStyle>
          <a:p>
            <a:r>
              <a:rPr lang="nl-BE" dirty="0"/>
              <a:t>De OCEAAN: verkend, verarmd, vervuild, verwarmd, verzuurd</a:t>
            </a:r>
            <a:endParaRPr lang="nl-NL" dirty="0"/>
          </a:p>
        </p:txBody>
      </p:sp>
      <p:sp>
        <p:nvSpPr>
          <p:cNvPr id="3" name="Subtitel 2"/>
          <p:cNvSpPr>
            <a:spLocks noGrp="1"/>
          </p:cNvSpPr>
          <p:nvPr>
            <p:ph type="subTitle" idx="1" hasCustomPrompt="1"/>
          </p:nvPr>
        </p:nvSpPr>
        <p:spPr>
          <a:xfrm>
            <a:off x="685800" y="2772892"/>
            <a:ext cx="6400800" cy="283517"/>
          </a:xfrm>
        </p:spPr>
        <p:txBody>
          <a:bodyPr>
            <a:normAutofit/>
          </a:bodyPr>
          <a:lstStyle>
            <a:lvl1pPr marL="0" indent="0" algn="l">
              <a:lnSpc>
                <a:spcPts val="1650"/>
              </a:lnSpc>
              <a:buNone/>
              <a:defRPr sz="900" b="0" i="0">
                <a:solidFill>
                  <a:srgbClr val="FFFFFF"/>
                </a:solidFill>
                <a:latin typeface="Verdana"/>
                <a:cs typeface="Verdana"/>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nl-BE" dirty="0"/>
              <a:t>Jan Seys, communicatieverantwoordelijke</a:t>
            </a:r>
            <a:endParaRPr lang="nl-NL" dirty="0"/>
          </a:p>
        </p:txBody>
      </p:sp>
      <p:pic>
        <p:nvPicPr>
          <p:cNvPr id="1026" name="Picture 2"/>
          <p:cNvPicPr>
            <a:picLocks noChangeAspect="1" noChangeArrowheads="1"/>
          </p:cNvPicPr>
          <p:nvPr userDrawn="1"/>
        </p:nvPicPr>
        <p:blipFill>
          <a:blip r:embed="rId2" cstate="print"/>
          <a:srcRect l="12806" r="12712"/>
          <a:stretch>
            <a:fillRect/>
          </a:stretch>
        </p:blipFill>
        <p:spPr bwMode="auto">
          <a:xfrm>
            <a:off x="0" y="1"/>
            <a:ext cx="9144000" cy="5179337"/>
          </a:xfrm>
          <a:prstGeom prst="rect">
            <a:avLst/>
          </a:prstGeom>
          <a:noFill/>
          <a:ln w="9525">
            <a:noFill/>
            <a:miter lim="800000"/>
            <a:headEnd/>
            <a:tailEnd/>
          </a:ln>
        </p:spPr>
      </p:pic>
      <p:sp>
        <p:nvSpPr>
          <p:cNvPr id="5" name="Title 1"/>
          <p:cNvSpPr txBox="1">
            <a:spLocks/>
          </p:cNvSpPr>
          <p:nvPr userDrawn="1"/>
        </p:nvSpPr>
        <p:spPr>
          <a:xfrm>
            <a:off x="539552" y="1545636"/>
            <a:ext cx="8062664" cy="1102519"/>
          </a:xfrm>
          <a:prstGeom prst="rect">
            <a:avLst/>
          </a:prstGeom>
        </p:spPr>
        <p:txBody>
          <a:bodyPr vert="horz" lIns="68580" tIns="34290" rIns="68580" bIns="34290" rtlCol="0" anchor="ctr">
            <a:normAutofit/>
          </a:bodyPr>
          <a:lstStyle/>
          <a:p>
            <a:pPr marL="0" marR="0" lvl="0" indent="0" algn="l" defTabSz="685800" rtl="0" eaLnBrk="1" fontAlgn="auto" latinLnBrk="0" hangingPunct="1">
              <a:lnSpc>
                <a:spcPct val="100000"/>
              </a:lnSpc>
              <a:spcBef>
                <a:spcPct val="0"/>
              </a:spcBef>
              <a:spcAft>
                <a:spcPts val="0"/>
              </a:spcAft>
              <a:buClrTx/>
              <a:buSzTx/>
              <a:buFontTx/>
              <a:buNone/>
              <a:tabLst/>
              <a:defRPr/>
            </a:pPr>
            <a:endParaRPr kumimoji="0" lang="en-US" sz="2700" b="1" i="0" u="none" strike="noStrike" kern="1200" cap="none" spc="0" normalizeH="0" baseline="0" noProof="0" dirty="0">
              <a:ln>
                <a:noFill/>
              </a:ln>
              <a:solidFill>
                <a:schemeClr val="bg1"/>
              </a:solidFill>
              <a:effectLst/>
              <a:uLnTx/>
              <a:uFillTx/>
              <a:latin typeface="+mj-lt"/>
              <a:ea typeface="+mj-ea"/>
              <a:cs typeface="+mj-cs"/>
            </a:endParaRPr>
          </a:p>
        </p:txBody>
      </p:sp>
      <p:sp>
        <p:nvSpPr>
          <p:cNvPr id="6" name="Subtitle 2"/>
          <p:cNvSpPr txBox="1">
            <a:spLocks/>
          </p:cNvSpPr>
          <p:nvPr userDrawn="1"/>
        </p:nvSpPr>
        <p:spPr>
          <a:xfrm>
            <a:off x="827584" y="2679762"/>
            <a:ext cx="6400800" cy="1314450"/>
          </a:xfrm>
          <a:prstGeom prst="rect">
            <a:avLst/>
          </a:prstGeom>
        </p:spPr>
        <p:txBody>
          <a:bodyPr vert="horz" lIns="68580" tIns="34290" rIns="68580" bIns="34290" rtlCol="0">
            <a:normAutofit/>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685800" rtl="0" eaLnBrk="1" fontAlgn="auto" latinLnBrk="0" hangingPunct="1">
              <a:lnSpc>
                <a:spcPct val="100000"/>
              </a:lnSpc>
              <a:spcBef>
                <a:spcPct val="20000"/>
              </a:spcBef>
              <a:spcAft>
                <a:spcPts val="0"/>
              </a:spcAft>
              <a:buClrTx/>
              <a:buSzTx/>
              <a:buFont typeface="Arial" pitchFamily="34" charset="0"/>
              <a:buNone/>
              <a:tabLst/>
              <a:defRPr/>
            </a:pPr>
            <a:r>
              <a:rPr kumimoji="0" lang="en-US" sz="1500" b="0" i="0" u="none" strike="noStrike" kern="1200" cap="none" spc="0" normalizeH="0" baseline="0" noProof="0" dirty="0">
                <a:ln>
                  <a:noFill/>
                </a:ln>
                <a:solidFill>
                  <a:schemeClr val="tx1">
                    <a:tint val="75000"/>
                  </a:schemeClr>
                </a:solidFill>
                <a:effectLst/>
                <a:uLnTx/>
                <a:uFillTx/>
                <a:latin typeface="+mn-lt"/>
                <a:ea typeface="+mn-ea"/>
                <a:cs typeface="+mn-cs"/>
              </a:rPr>
              <a:t>Leen Vandepitte</a:t>
            </a:r>
          </a:p>
          <a:p>
            <a:pPr marL="0" marR="0" lvl="0" indent="0" algn="l" defTabSz="685800" rtl="0" eaLnBrk="1" fontAlgn="auto" latinLnBrk="0" hangingPunct="1">
              <a:lnSpc>
                <a:spcPct val="100000"/>
              </a:lnSpc>
              <a:spcBef>
                <a:spcPct val="20000"/>
              </a:spcBef>
              <a:spcAft>
                <a:spcPts val="0"/>
              </a:spcAft>
              <a:buClrTx/>
              <a:buSzTx/>
              <a:buFont typeface="Arial" pitchFamily="34" charset="0"/>
              <a:buNone/>
              <a:tabLst/>
              <a:defRPr/>
            </a:pPr>
            <a:r>
              <a:rPr kumimoji="0" lang="en-US" sz="1500" b="0" i="0" u="none" strike="noStrike" kern="1200" cap="none" spc="0" normalizeH="0" baseline="0" noProof="0" dirty="0">
                <a:ln>
                  <a:noFill/>
                </a:ln>
                <a:solidFill>
                  <a:schemeClr val="tx1">
                    <a:tint val="75000"/>
                  </a:schemeClr>
                </a:solidFill>
                <a:effectLst/>
                <a:uLnTx/>
                <a:uFillTx/>
                <a:latin typeface="+mn-lt"/>
                <a:ea typeface="+mn-ea"/>
                <a:cs typeface="+mn-cs"/>
              </a:rPr>
              <a:t>On behalf of WoRMS data management team</a:t>
            </a:r>
            <a:endParaRPr kumimoji="0" lang="nl-NL" sz="15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8" name="Picture 2" descr="WoRMS banner"/>
          <p:cNvPicPr>
            <a:picLocks noChangeAspect="1" noChangeArrowheads="1"/>
          </p:cNvPicPr>
          <p:nvPr userDrawn="1"/>
        </p:nvPicPr>
        <p:blipFill>
          <a:blip r:embed="rId3" cstate="print"/>
          <a:srcRect/>
          <a:stretch>
            <a:fillRect/>
          </a:stretch>
        </p:blipFill>
        <p:spPr bwMode="auto">
          <a:xfrm>
            <a:off x="5364088" y="3813889"/>
            <a:ext cx="2448272" cy="541121"/>
          </a:xfrm>
          <a:prstGeom prst="rect">
            <a:avLst/>
          </a:prstGeom>
          <a:noFill/>
        </p:spPr>
      </p:pic>
    </p:spTree>
    <p:extLst>
      <p:ext uri="{BB962C8B-B14F-4D97-AF65-F5344CB8AC3E}">
        <p14:creationId xmlns:p14="http://schemas.microsoft.com/office/powerpoint/2010/main" val="37873593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Afbeelding 2" descr="Achtergrond 4.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465312" y="205978"/>
            <a:ext cx="7283152" cy="367550"/>
          </a:xfrm>
        </p:spPr>
        <p:txBody>
          <a:bodyPr>
            <a:noAutofit/>
          </a:bodyPr>
          <a:lstStyle>
            <a:lvl1pPr algn="l">
              <a:defRPr sz="1500" b="1">
                <a:solidFill>
                  <a:srgbClr val="0084A1"/>
                </a:solidFill>
                <a:latin typeface="+mn-lt"/>
                <a:ea typeface="Verdana" pitchFamily="34" charset="0"/>
                <a:cs typeface="Verdana" pitchFamily="34" charset="0"/>
              </a:defRPr>
            </a:lvl1pPr>
          </a:lstStyle>
          <a:p>
            <a:r>
              <a:rPr lang="en-US" dirty="0"/>
              <a:t>Click to edit Master title style</a:t>
            </a:r>
            <a:endParaRPr lang="nl-NL" dirty="0"/>
          </a:p>
        </p:txBody>
      </p:sp>
      <p:sp>
        <p:nvSpPr>
          <p:cNvPr id="3" name="Content Placeholder 2"/>
          <p:cNvSpPr>
            <a:spLocks noGrp="1"/>
          </p:cNvSpPr>
          <p:nvPr>
            <p:ph idx="1"/>
          </p:nvPr>
        </p:nvSpPr>
        <p:spPr>
          <a:xfrm>
            <a:off x="1465312" y="789553"/>
            <a:ext cx="7283152" cy="3805070"/>
          </a:xfrm>
        </p:spPr>
        <p:txBody>
          <a:bodyPr>
            <a:normAutofit/>
          </a:bodyPr>
          <a:lstStyle>
            <a:lvl1pPr>
              <a:spcBef>
                <a:spcPts val="450"/>
              </a:spcBef>
              <a:defRPr sz="1275" b="1">
                <a:solidFill>
                  <a:srgbClr val="004F61"/>
                </a:solidFill>
                <a:latin typeface="+mn-lt"/>
                <a:ea typeface="Verdana" pitchFamily="34" charset="0"/>
                <a:cs typeface="Verdana" pitchFamily="34" charset="0"/>
              </a:defRPr>
            </a:lvl1pPr>
            <a:lvl2pPr>
              <a:spcBef>
                <a:spcPts val="450"/>
              </a:spcBef>
              <a:defRPr sz="1200">
                <a:latin typeface="+mn-lt"/>
                <a:ea typeface="Verdana" pitchFamily="34" charset="0"/>
                <a:cs typeface="Verdana" pitchFamily="34" charset="0"/>
              </a:defRPr>
            </a:lvl2pPr>
            <a:lvl3pPr>
              <a:spcBef>
                <a:spcPts val="450"/>
              </a:spcBef>
              <a:defRPr sz="1200">
                <a:latin typeface="+mn-lt"/>
                <a:ea typeface="Verdana" pitchFamily="34" charset="0"/>
                <a:cs typeface="Verdana" pitchFamily="34" charset="0"/>
              </a:defRPr>
            </a:lvl3pPr>
            <a:lvl4pPr>
              <a:spcBef>
                <a:spcPts val="450"/>
              </a:spcBef>
              <a:defRPr sz="1200">
                <a:latin typeface="+mn-lt"/>
                <a:ea typeface="Verdana" pitchFamily="34" charset="0"/>
                <a:cs typeface="Verdana" pitchFamily="34" charset="0"/>
              </a:defRPr>
            </a:lvl4pPr>
            <a:lvl5pPr>
              <a:spcBef>
                <a:spcPts val="450"/>
              </a:spcBef>
              <a:defRPr sz="1200">
                <a:latin typeface="+mn-lt"/>
                <a:ea typeface="Verdana" pitchFamily="34" charset="0"/>
                <a:cs typeface="Verdan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AC86412-3D15-4FA8-92B8-F731A32E70F3}" type="slidenum">
              <a:rPr lang="nl-NL" smtClean="0"/>
              <a:pPr/>
              <a:t>‹#›</a:t>
            </a:fld>
            <a:endParaRPr lang="nl-NL"/>
          </a:p>
        </p:txBody>
      </p:sp>
    </p:spTree>
    <p:extLst>
      <p:ext uri="{BB962C8B-B14F-4D97-AF65-F5344CB8AC3E}">
        <p14:creationId xmlns:p14="http://schemas.microsoft.com/office/powerpoint/2010/main" val="3250353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el 1"/>
          <p:cNvSpPr>
            <a:spLocks noGrp="1"/>
          </p:cNvSpPr>
          <p:nvPr>
            <p:ph type="title" hasCustomPrompt="1"/>
          </p:nvPr>
        </p:nvSpPr>
        <p:spPr>
          <a:xfrm>
            <a:off x="1934252" y="314575"/>
            <a:ext cx="6752548" cy="533027"/>
          </a:xfrm>
        </p:spPr>
        <p:txBody>
          <a:bodyPr>
            <a:normAutofit/>
          </a:bodyPr>
          <a:lstStyle>
            <a:lvl1pPr algn="l">
              <a:lnSpc>
                <a:spcPts val="2325"/>
              </a:lnSpc>
              <a:defRPr sz="2250" b="1" i="0">
                <a:solidFill>
                  <a:srgbClr val="0084A1"/>
                </a:solidFill>
                <a:latin typeface="Verdana"/>
                <a:cs typeface="Verdana"/>
              </a:defRPr>
            </a:lvl1pPr>
          </a:lstStyle>
          <a:p>
            <a:r>
              <a:rPr lang="nl-BE" dirty="0"/>
              <a:t>Lorem ipsum</a:t>
            </a:r>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hasCustomPrompt="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275" baseline="0">
                <a:solidFill>
                  <a:schemeClr val="tx1"/>
                </a:solidFill>
                <a:latin typeface="+mn-lt"/>
                <a:cs typeface="Lucida Sans"/>
              </a:defRPr>
            </a:lvl1pPr>
          </a:lstStyle>
          <a:p>
            <a:pPr lvl="0"/>
            <a:r>
              <a:rPr lang="nl-BE" dirty="0"/>
              <a:t>Ratur aut quunt.</a:t>
            </a:r>
          </a:p>
          <a:p>
            <a:pPr lvl="0"/>
            <a:r>
              <a:rPr lang="nl-BE" dirty="0"/>
              <a:t>Boreptatis et aut faciis endis explaborem.</a:t>
            </a:r>
          </a:p>
          <a:p>
            <a:pPr lvl="0"/>
            <a:r>
              <a:rPr lang="nl-BE" dirty="0"/>
              <a:t>Sit hicit aut optatquos antis eumquam de vollupt atetur.</a:t>
            </a:r>
          </a:p>
        </p:txBody>
      </p:sp>
      <p:sp>
        <p:nvSpPr>
          <p:cNvPr id="16" name="Tijdelijke aanduiding voor inhoud 2"/>
          <p:cNvSpPr>
            <a:spLocks noGrp="1"/>
          </p:cNvSpPr>
          <p:nvPr>
            <p:ph idx="11" hasCustomPrompt="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Verdana"/>
                <a:cs typeface="Verdana"/>
              </a:defRPr>
            </a:lvl1pPr>
          </a:lstStyle>
          <a:p>
            <a:pPr lvl="0"/>
            <a:r>
              <a:rPr lang="nl-BE" dirty="0"/>
              <a:t>Osant et provitiur se num:</a:t>
            </a:r>
          </a:p>
        </p:txBody>
      </p:sp>
      <p:sp>
        <p:nvSpPr>
          <p:cNvPr id="10" name="Tijdelijke aanduiding voor inhoud 2"/>
          <p:cNvSpPr>
            <a:spLocks noGrp="1"/>
          </p:cNvSpPr>
          <p:nvPr>
            <p:ph idx="10" hasCustomPrompt="1"/>
          </p:nvPr>
        </p:nvSpPr>
        <p:spPr>
          <a:xfrm>
            <a:off x="1934252" y="855757"/>
            <a:ext cx="6752548" cy="1066637"/>
          </a:xfrm>
        </p:spPr>
        <p:txBody>
          <a:bodyPr>
            <a:noAutofit/>
          </a:bodyPr>
          <a:lstStyle>
            <a:lvl1pPr marL="0" indent="0">
              <a:lnSpc>
                <a:spcPts val="2325"/>
              </a:lnSpc>
              <a:spcBef>
                <a:spcPts val="0"/>
              </a:spcBef>
              <a:buClr>
                <a:srgbClr val="60B3C3"/>
              </a:buClr>
              <a:buFont typeface="Wingdings" charset="2"/>
              <a:buNone/>
              <a:defRPr sz="1275"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r>
              <a:rPr lang="nl-BE" dirty="0"/>
              <a:t>Vel maxime voleniminus, vellibus quatia quodis essuntiunto te nimusam et est, nonescitium rest, utesequae ex excerum ant quunt faccus maionec ustiuribus.</a:t>
            </a:r>
          </a:p>
        </p:txBody>
      </p:sp>
    </p:spTree>
    <p:extLst>
      <p:ext uri="{BB962C8B-B14F-4D97-AF65-F5344CB8AC3E}">
        <p14:creationId xmlns:p14="http://schemas.microsoft.com/office/powerpoint/2010/main" val="12031012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endParaRPr lang="nl-NL"/>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nl-NL"/>
          </a:p>
        </p:txBody>
      </p:sp>
      <p:sp>
        <p:nvSpPr>
          <p:cNvPr id="4" name="Date Placeholder 3"/>
          <p:cNvSpPr>
            <a:spLocks noGrp="1"/>
          </p:cNvSpPr>
          <p:nvPr>
            <p:ph type="dt" sz="half" idx="10"/>
          </p:nvPr>
        </p:nvSpPr>
        <p:spPr/>
        <p:txBody>
          <a:bodyPr/>
          <a:lstStyle/>
          <a:p>
            <a:fld id="{EF7694F3-779C-47C7-BCE2-7AE8E24FBA46}" type="datetimeFigureOut">
              <a:rPr lang="nl-NL" smtClean="0"/>
              <a:pPr/>
              <a:t>6-2-2021</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AC86412-3D15-4FA8-92B8-F731A32E70F3}" type="slidenum">
              <a:rPr lang="nl-NL" smtClean="0"/>
              <a:pPr/>
              <a:t>‹#›</a:t>
            </a:fld>
            <a:endParaRPr lang="nl-NL"/>
          </a:p>
        </p:txBody>
      </p:sp>
    </p:spTree>
    <p:extLst>
      <p:ext uri="{BB962C8B-B14F-4D97-AF65-F5344CB8AC3E}">
        <p14:creationId xmlns:p14="http://schemas.microsoft.com/office/powerpoint/2010/main" val="11536847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el en object">
    <p:spTree>
      <p:nvGrpSpPr>
        <p:cNvPr id="1" name=""/>
        <p:cNvGrpSpPr/>
        <p:nvPr/>
      </p:nvGrpSpPr>
      <p:grpSpPr>
        <a:xfrm>
          <a:off x="0" y="0"/>
          <a:ext cx="0" cy="0"/>
          <a:chOff x="0" y="0"/>
          <a:chExt cx="0" cy="0"/>
        </a:xfrm>
      </p:grpSpPr>
      <p:pic>
        <p:nvPicPr>
          <p:cNvPr id="7" name="Afbeelding 6" descr="Achtergrond 2.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Titel 1"/>
          <p:cNvSpPr>
            <a:spLocks noGrp="1"/>
          </p:cNvSpPr>
          <p:nvPr>
            <p:ph type="title" hasCustomPrompt="1"/>
          </p:nvPr>
        </p:nvSpPr>
        <p:spPr>
          <a:xfrm>
            <a:off x="1934252" y="314575"/>
            <a:ext cx="6752548" cy="533027"/>
          </a:xfrm>
        </p:spPr>
        <p:txBody>
          <a:bodyPr>
            <a:normAutofit/>
          </a:bodyPr>
          <a:lstStyle>
            <a:lvl1pPr algn="l">
              <a:lnSpc>
                <a:spcPts val="2325"/>
              </a:lnSpc>
              <a:defRPr sz="2250" b="1" i="0">
                <a:solidFill>
                  <a:srgbClr val="60B3C3"/>
                </a:solidFill>
                <a:latin typeface="Verdana"/>
                <a:cs typeface="Verdana"/>
              </a:defRPr>
            </a:lvl1pPr>
          </a:lstStyle>
          <a:p>
            <a:r>
              <a:rPr lang="nl-BE" dirty="0"/>
              <a:t>Lorem ipsum</a:t>
            </a:r>
            <a:endParaRPr lang="nl-NL" dirty="0"/>
          </a:p>
        </p:txBody>
      </p:sp>
      <p:sp>
        <p:nvSpPr>
          <p:cNvPr id="10"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2" name="Tijdelijke aanduiding voor inhoud 2"/>
          <p:cNvSpPr>
            <a:spLocks noGrp="1"/>
          </p:cNvSpPr>
          <p:nvPr>
            <p:ph idx="1" hasCustomPrompt="1"/>
          </p:nvPr>
        </p:nvSpPr>
        <p:spPr>
          <a:xfrm>
            <a:off x="1934252" y="2330395"/>
            <a:ext cx="6752548" cy="1963064"/>
          </a:xfrm>
        </p:spPr>
        <p:txBody>
          <a:bodyPr>
            <a:normAutofit/>
          </a:bodyPr>
          <a:lstStyle>
            <a:lvl1pPr marL="257175" indent="-257175">
              <a:lnSpc>
                <a:spcPts val="2325"/>
              </a:lnSpc>
              <a:spcBef>
                <a:spcPts val="0"/>
              </a:spcBef>
              <a:buClr>
                <a:srgbClr val="60B3C3"/>
              </a:buClr>
              <a:buFont typeface="Wingdings" charset="2"/>
              <a:buChar char="§"/>
              <a:defRPr sz="1275" b="0" i="0" baseline="0">
                <a:solidFill>
                  <a:srgbClr val="FFFFFF"/>
                </a:solidFill>
                <a:latin typeface="Verdana"/>
                <a:cs typeface="Verdana"/>
              </a:defRPr>
            </a:lvl1pPr>
          </a:lstStyle>
          <a:p>
            <a:pPr lvl="0"/>
            <a:r>
              <a:rPr lang="nl-BE" dirty="0"/>
              <a:t>Ratur aut quunt.</a:t>
            </a:r>
          </a:p>
          <a:p>
            <a:pPr lvl="0"/>
            <a:r>
              <a:rPr lang="nl-BE" dirty="0"/>
              <a:t>Boreptatis et aut faciis endis explaborem.</a:t>
            </a:r>
          </a:p>
          <a:p>
            <a:pPr lvl="0"/>
            <a:r>
              <a:rPr lang="nl-BE" dirty="0"/>
              <a:t>Sit hicit aut optatquos antis eumquam de vollupt atetur.</a:t>
            </a:r>
          </a:p>
        </p:txBody>
      </p:sp>
      <p:sp>
        <p:nvSpPr>
          <p:cNvPr id="14" name="Tijdelijke aanduiding voor inhoud 2"/>
          <p:cNvSpPr>
            <a:spLocks noGrp="1"/>
          </p:cNvSpPr>
          <p:nvPr>
            <p:ph idx="10" hasCustomPrompt="1"/>
          </p:nvPr>
        </p:nvSpPr>
        <p:spPr>
          <a:xfrm>
            <a:off x="1934252" y="855757"/>
            <a:ext cx="6752548" cy="1066637"/>
          </a:xfrm>
        </p:spPr>
        <p:txBody>
          <a:bodyPr>
            <a:noAutofit/>
          </a:bodyPr>
          <a:lstStyle>
            <a:lvl1pPr marL="0" indent="0">
              <a:lnSpc>
                <a:spcPts val="2325"/>
              </a:lnSpc>
              <a:spcBef>
                <a:spcPts val="0"/>
              </a:spcBef>
              <a:buClr>
                <a:srgbClr val="60B3C3"/>
              </a:buClr>
              <a:buFont typeface="Wingdings" charset="2"/>
              <a:buNone/>
              <a:defRPr sz="1275" b="0" i="0" baseline="0">
                <a:solidFill>
                  <a:srgbClr val="FFFFFF"/>
                </a:solidFill>
                <a:latin typeface="Verdana"/>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r>
              <a:rPr lang="nl-BE" dirty="0"/>
              <a:t>Vel maxime voleniminus, vellibus quatia quodis essuntiunto te nimusam et est, nonescitium rest, utesequae ex excerum ant quunt faccus maionec ustiuribus.</a:t>
            </a:r>
          </a:p>
        </p:txBody>
      </p:sp>
      <p:sp>
        <p:nvSpPr>
          <p:cNvPr id="15" name="Tijdelijke aanduiding voor inhoud 2"/>
          <p:cNvSpPr>
            <a:spLocks noGrp="1"/>
          </p:cNvSpPr>
          <p:nvPr>
            <p:ph idx="11" hasCustomPrompt="1"/>
          </p:nvPr>
        </p:nvSpPr>
        <p:spPr>
          <a:xfrm>
            <a:off x="1934252" y="1902227"/>
            <a:ext cx="6752548" cy="401955"/>
          </a:xfrm>
        </p:spPr>
        <p:txBody>
          <a:bodyPr>
            <a:normAutofit/>
          </a:bodyPr>
          <a:lstStyle>
            <a:lvl1pPr marL="0" indent="0">
              <a:lnSpc>
                <a:spcPts val="2325"/>
              </a:lnSpc>
              <a:spcBef>
                <a:spcPts val="0"/>
              </a:spcBef>
              <a:buClr>
                <a:srgbClr val="004F61"/>
              </a:buClr>
              <a:buFont typeface="Wingdings" charset="2"/>
              <a:buNone/>
              <a:defRPr sz="1275" b="1" i="0" baseline="0">
                <a:solidFill>
                  <a:schemeClr val="bg1"/>
                </a:solidFill>
                <a:latin typeface="Verdana"/>
                <a:cs typeface="Verdana"/>
              </a:defRPr>
            </a:lvl1pPr>
          </a:lstStyle>
          <a:p>
            <a:pPr lvl="0"/>
            <a:r>
              <a:rPr lang="nl-BE" dirty="0"/>
              <a:t>Osant et provitiur se num:</a:t>
            </a:r>
          </a:p>
        </p:txBody>
      </p:sp>
    </p:spTree>
    <p:extLst>
      <p:ext uri="{BB962C8B-B14F-4D97-AF65-F5344CB8AC3E}">
        <p14:creationId xmlns:p14="http://schemas.microsoft.com/office/powerpoint/2010/main" val="28824726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2C5431-9207-4884-8F02-DAD817F9E525}" type="datetimeFigureOut">
              <a:rPr lang="nl-BE" smtClean="0"/>
              <a:t>6/02/2021</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23B6C832-AA01-42D3-BA94-407BB0F87C9D}" type="slidenum">
              <a:rPr lang="nl-BE" smtClean="0"/>
              <a:t>‹#›</a:t>
            </a:fld>
            <a:endParaRPr lang="nl-BE"/>
          </a:p>
        </p:txBody>
      </p:sp>
    </p:spTree>
    <p:extLst>
      <p:ext uri="{BB962C8B-B14F-4D97-AF65-F5344CB8AC3E}">
        <p14:creationId xmlns:p14="http://schemas.microsoft.com/office/powerpoint/2010/main" val="14269756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rotWithShape="1">
          <a:blip r:embed="rId2">
            <a:extLst>
              <a:ext uri="{28A0092B-C50C-407E-A947-70E740481C1C}">
                <a14:useLocalDpi xmlns:a14="http://schemas.microsoft.com/office/drawing/2010/main" val="0"/>
              </a:ext>
            </a:extLst>
          </a:blip>
          <a:srcRect l="16147"/>
          <a:stretch/>
        </p:blipFill>
        <p:spPr>
          <a:xfrm>
            <a:off x="0" y="0"/>
            <a:ext cx="9144000" cy="5143500"/>
          </a:xfrm>
          <a:prstGeom prst="rect">
            <a:avLst/>
          </a:prstGeom>
        </p:spPr>
      </p:pic>
      <p:sp>
        <p:nvSpPr>
          <p:cNvPr id="2" name="Titel 1"/>
          <p:cNvSpPr>
            <a:spLocks noGrp="1"/>
          </p:cNvSpPr>
          <p:nvPr>
            <p:ph type="title"/>
          </p:nvPr>
        </p:nvSpPr>
        <p:spPr>
          <a:xfrm>
            <a:off x="1934252" y="314575"/>
            <a:ext cx="6752548" cy="421560"/>
          </a:xfrm>
        </p:spPr>
        <p:txBody>
          <a:bodyPr>
            <a:normAutofit/>
          </a:bodyPr>
          <a:lstStyle>
            <a:lvl1pPr algn="l">
              <a:lnSpc>
                <a:spcPts val="2325"/>
              </a:lnSpc>
              <a:defRPr sz="1800" b="1" i="0">
                <a:solidFill>
                  <a:srgbClr val="0084A1"/>
                </a:solidFill>
                <a:latin typeface="+mn-lt"/>
                <a:cs typeface="Verdana"/>
              </a:defRPr>
            </a:lvl1pPr>
          </a:lstStyle>
          <a:p>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050" baseline="0">
                <a:solidFill>
                  <a:schemeClr val="tx1"/>
                </a:solidFill>
                <a:latin typeface="+mn-lt"/>
                <a:cs typeface="Lucida Sans"/>
              </a:defRPr>
            </a:lvl1pPr>
          </a:lstStyle>
          <a:p>
            <a:pPr lvl="0"/>
            <a:endParaRPr lang="nl-BE" dirty="0"/>
          </a:p>
        </p:txBody>
      </p:sp>
      <p:sp>
        <p:nvSpPr>
          <p:cNvPr id="16" name="Tijdelijke aanduiding voor inhoud 2"/>
          <p:cNvSpPr>
            <a:spLocks noGrp="1"/>
          </p:cNvSpPr>
          <p:nvPr>
            <p:ph idx="1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mj-lt"/>
                <a:cs typeface="Verdana"/>
              </a:defRPr>
            </a:lvl1pPr>
          </a:lstStyle>
          <a:p>
            <a:pPr lvl="0"/>
            <a:endParaRPr lang="nl-BE" dirty="0"/>
          </a:p>
        </p:txBody>
      </p:sp>
      <p:sp>
        <p:nvSpPr>
          <p:cNvPr id="10" name="Tijdelijke aanduiding voor inhoud 2"/>
          <p:cNvSpPr>
            <a:spLocks noGrp="1"/>
          </p:cNvSpPr>
          <p:nvPr>
            <p:ph idx="10"/>
          </p:nvPr>
        </p:nvSpPr>
        <p:spPr>
          <a:xfrm>
            <a:off x="1934252" y="855757"/>
            <a:ext cx="6752548" cy="1066637"/>
          </a:xfrm>
        </p:spPr>
        <p:txBody>
          <a:bodyPr>
            <a:noAutofit/>
          </a:bodyPr>
          <a:lstStyle>
            <a:lvl1pPr marL="0" marR="0" indent="0" algn="l" defTabSz="342900" rtl="0" eaLnBrk="1" fontAlgn="auto" latinLnBrk="0" hangingPunct="1">
              <a:lnSpc>
                <a:spcPct val="150000"/>
              </a:lnSpc>
              <a:spcBef>
                <a:spcPct val="20000"/>
              </a:spcBef>
              <a:spcAft>
                <a:spcPts val="0"/>
              </a:spcAft>
              <a:buClr>
                <a:srgbClr val="60B3C3"/>
              </a:buClr>
              <a:buSzTx/>
              <a:buFont typeface="Wingdings" charset="2"/>
              <a:buNone/>
              <a:tabLst/>
              <a:defRPr sz="1050"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endParaRPr lang="nl-BE" dirty="0"/>
          </a:p>
        </p:txBody>
      </p:sp>
    </p:spTree>
    <p:extLst>
      <p:ext uri="{BB962C8B-B14F-4D97-AF65-F5344CB8AC3E}">
        <p14:creationId xmlns:p14="http://schemas.microsoft.com/office/powerpoint/2010/main" val="18154685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el 1"/>
          <p:cNvSpPr>
            <a:spLocks noGrp="1"/>
          </p:cNvSpPr>
          <p:nvPr>
            <p:ph type="title"/>
          </p:nvPr>
        </p:nvSpPr>
        <p:spPr>
          <a:xfrm>
            <a:off x="1934252" y="314575"/>
            <a:ext cx="6752548" cy="421560"/>
          </a:xfrm>
        </p:spPr>
        <p:txBody>
          <a:bodyPr>
            <a:normAutofit/>
          </a:bodyPr>
          <a:lstStyle>
            <a:lvl1pPr algn="l">
              <a:lnSpc>
                <a:spcPts val="2325"/>
              </a:lnSpc>
              <a:defRPr sz="1800" b="1" i="0">
                <a:solidFill>
                  <a:srgbClr val="0084A1"/>
                </a:solidFill>
                <a:latin typeface="+mn-lt"/>
                <a:cs typeface="Verdana"/>
              </a:defRPr>
            </a:lvl1pPr>
          </a:lstStyle>
          <a:p>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050" baseline="0">
                <a:solidFill>
                  <a:schemeClr val="tx1"/>
                </a:solidFill>
                <a:latin typeface="+mn-lt"/>
                <a:cs typeface="Lucida Sans"/>
              </a:defRPr>
            </a:lvl1pPr>
          </a:lstStyle>
          <a:p>
            <a:pPr lvl="0"/>
            <a:endParaRPr lang="nl-BE" dirty="0"/>
          </a:p>
        </p:txBody>
      </p:sp>
      <p:sp>
        <p:nvSpPr>
          <p:cNvPr id="16" name="Tijdelijke aanduiding voor inhoud 2"/>
          <p:cNvSpPr>
            <a:spLocks noGrp="1"/>
          </p:cNvSpPr>
          <p:nvPr>
            <p:ph idx="1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mj-lt"/>
                <a:cs typeface="Verdana"/>
              </a:defRPr>
            </a:lvl1pPr>
          </a:lstStyle>
          <a:p>
            <a:pPr lvl="0"/>
            <a:endParaRPr lang="nl-BE" dirty="0"/>
          </a:p>
        </p:txBody>
      </p:sp>
      <p:sp>
        <p:nvSpPr>
          <p:cNvPr id="10" name="Tijdelijke aanduiding voor inhoud 2"/>
          <p:cNvSpPr>
            <a:spLocks noGrp="1"/>
          </p:cNvSpPr>
          <p:nvPr>
            <p:ph idx="10"/>
          </p:nvPr>
        </p:nvSpPr>
        <p:spPr>
          <a:xfrm>
            <a:off x="1934252" y="855757"/>
            <a:ext cx="6752548" cy="1066637"/>
          </a:xfrm>
        </p:spPr>
        <p:txBody>
          <a:bodyPr>
            <a:noAutofit/>
          </a:bodyPr>
          <a:lstStyle>
            <a:lvl1pPr marL="0" marR="0" indent="0" algn="l" defTabSz="342900" rtl="0" eaLnBrk="1" fontAlgn="auto" latinLnBrk="0" hangingPunct="1">
              <a:lnSpc>
                <a:spcPct val="150000"/>
              </a:lnSpc>
              <a:spcBef>
                <a:spcPct val="20000"/>
              </a:spcBef>
              <a:spcAft>
                <a:spcPts val="0"/>
              </a:spcAft>
              <a:buClr>
                <a:srgbClr val="60B3C3"/>
              </a:buClr>
              <a:buSzTx/>
              <a:buFont typeface="Wingdings" charset="2"/>
              <a:buNone/>
              <a:tabLst/>
              <a:defRPr sz="1050"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endParaRPr lang="nl-BE" dirty="0"/>
          </a:p>
        </p:txBody>
      </p:sp>
      <p:sp>
        <p:nvSpPr>
          <p:cNvPr id="8" name="Tijdelijke aanduiding voor inhoud 2"/>
          <p:cNvSpPr>
            <a:spLocks noGrp="1"/>
          </p:cNvSpPr>
          <p:nvPr>
            <p:ph idx="12" hasCustomPrompt="1"/>
          </p:nvPr>
        </p:nvSpPr>
        <p:spPr>
          <a:xfrm>
            <a:off x="1423921" y="4844642"/>
            <a:ext cx="6752548" cy="232099"/>
          </a:xfrm>
        </p:spPr>
        <p:txBody>
          <a:bodyPr>
            <a:normAutofit/>
          </a:bodyPr>
          <a:lstStyle>
            <a:lvl1pPr marL="0" indent="0">
              <a:lnSpc>
                <a:spcPts val="2325"/>
              </a:lnSpc>
              <a:buClr>
                <a:srgbClr val="004F61"/>
              </a:buClr>
              <a:buFont typeface="Wingdings" charset="2"/>
              <a:buNone/>
              <a:defRPr sz="600" b="1" i="0" baseline="0">
                <a:solidFill>
                  <a:srgbClr val="004F61"/>
                </a:solidFill>
                <a:latin typeface="+mj-lt"/>
                <a:cs typeface="Verdana"/>
              </a:defRPr>
            </a:lvl1pPr>
          </a:lstStyle>
          <a:p>
            <a:pPr lvl="0"/>
            <a:r>
              <a:rPr lang="nl-BE" dirty="0" err="1"/>
              <a:t>Catalogue</a:t>
            </a:r>
            <a:r>
              <a:rPr lang="nl-BE" dirty="0"/>
              <a:t> of Life – Global Team meeting – 2-4 </a:t>
            </a:r>
            <a:r>
              <a:rPr lang="nl-BE" dirty="0" err="1"/>
              <a:t>June</a:t>
            </a:r>
            <a:r>
              <a:rPr lang="nl-BE" dirty="0"/>
              <a:t> 2014, Washington</a:t>
            </a:r>
          </a:p>
        </p:txBody>
      </p:sp>
    </p:spTree>
    <p:extLst>
      <p:ext uri="{BB962C8B-B14F-4D97-AF65-F5344CB8AC3E}">
        <p14:creationId xmlns:p14="http://schemas.microsoft.com/office/powerpoint/2010/main" val="10868284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el 1"/>
          <p:cNvSpPr>
            <a:spLocks noGrp="1"/>
          </p:cNvSpPr>
          <p:nvPr>
            <p:ph type="title"/>
          </p:nvPr>
        </p:nvSpPr>
        <p:spPr>
          <a:xfrm>
            <a:off x="1934252" y="314575"/>
            <a:ext cx="6752548" cy="421560"/>
          </a:xfrm>
        </p:spPr>
        <p:txBody>
          <a:bodyPr>
            <a:normAutofit/>
          </a:bodyPr>
          <a:lstStyle>
            <a:lvl1pPr algn="l">
              <a:lnSpc>
                <a:spcPts val="2325"/>
              </a:lnSpc>
              <a:defRPr sz="1800" b="1" i="0">
                <a:solidFill>
                  <a:srgbClr val="0084A1"/>
                </a:solidFill>
                <a:latin typeface="+mn-lt"/>
                <a:cs typeface="Verdana"/>
              </a:defRPr>
            </a:lvl1pPr>
          </a:lstStyle>
          <a:p>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050" baseline="0">
                <a:solidFill>
                  <a:schemeClr val="tx1"/>
                </a:solidFill>
                <a:latin typeface="+mn-lt"/>
                <a:cs typeface="Lucida Sans"/>
              </a:defRPr>
            </a:lvl1pPr>
          </a:lstStyle>
          <a:p>
            <a:pPr lvl="0"/>
            <a:endParaRPr lang="nl-BE" dirty="0"/>
          </a:p>
        </p:txBody>
      </p:sp>
      <p:sp>
        <p:nvSpPr>
          <p:cNvPr id="16" name="Tijdelijke aanduiding voor inhoud 2"/>
          <p:cNvSpPr>
            <a:spLocks noGrp="1"/>
          </p:cNvSpPr>
          <p:nvPr>
            <p:ph idx="1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mj-lt"/>
                <a:cs typeface="Verdana"/>
              </a:defRPr>
            </a:lvl1pPr>
          </a:lstStyle>
          <a:p>
            <a:pPr lvl="0"/>
            <a:endParaRPr lang="nl-BE" dirty="0"/>
          </a:p>
        </p:txBody>
      </p:sp>
      <p:sp>
        <p:nvSpPr>
          <p:cNvPr id="10" name="Tijdelijke aanduiding voor inhoud 2"/>
          <p:cNvSpPr>
            <a:spLocks noGrp="1"/>
          </p:cNvSpPr>
          <p:nvPr>
            <p:ph idx="10"/>
          </p:nvPr>
        </p:nvSpPr>
        <p:spPr>
          <a:xfrm>
            <a:off x="1934252" y="855757"/>
            <a:ext cx="6752548" cy="1066637"/>
          </a:xfrm>
        </p:spPr>
        <p:txBody>
          <a:bodyPr>
            <a:noAutofit/>
          </a:bodyPr>
          <a:lstStyle>
            <a:lvl1pPr marL="0" marR="0" indent="0" algn="l" defTabSz="342900" rtl="0" eaLnBrk="1" fontAlgn="auto" latinLnBrk="0" hangingPunct="1">
              <a:lnSpc>
                <a:spcPct val="150000"/>
              </a:lnSpc>
              <a:spcBef>
                <a:spcPct val="20000"/>
              </a:spcBef>
              <a:spcAft>
                <a:spcPts val="0"/>
              </a:spcAft>
              <a:buClr>
                <a:srgbClr val="60B3C3"/>
              </a:buClr>
              <a:buSzTx/>
              <a:buFont typeface="Wingdings" charset="2"/>
              <a:buNone/>
              <a:tabLst/>
              <a:defRPr sz="1050"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endParaRPr lang="nl-BE" dirty="0"/>
          </a:p>
        </p:txBody>
      </p:sp>
      <p:sp>
        <p:nvSpPr>
          <p:cNvPr id="8" name="Tijdelijke aanduiding voor inhoud 2"/>
          <p:cNvSpPr>
            <a:spLocks noGrp="1"/>
          </p:cNvSpPr>
          <p:nvPr>
            <p:ph idx="12" hasCustomPrompt="1"/>
          </p:nvPr>
        </p:nvSpPr>
        <p:spPr>
          <a:xfrm>
            <a:off x="1423921" y="4844642"/>
            <a:ext cx="6752548" cy="232099"/>
          </a:xfrm>
        </p:spPr>
        <p:txBody>
          <a:bodyPr>
            <a:normAutofit/>
          </a:bodyPr>
          <a:lstStyle>
            <a:lvl1pPr marL="0" indent="0">
              <a:lnSpc>
                <a:spcPts val="2325"/>
              </a:lnSpc>
              <a:buClr>
                <a:srgbClr val="004F61"/>
              </a:buClr>
              <a:buFont typeface="Wingdings" charset="2"/>
              <a:buNone/>
              <a:defRPr sz="600" b="1" i="0" baseline="0">
                <a:solidFill>
                  <a:srgbClr val="004F61"/>
                </a:solidFill>
                <a:latin typeface="+mj-lt"/>
                <a:cs typeface="Verdana"/>
              </a:defRPr>
            </a:lvl1pPr>
          </a:lstStyle>
          <a:p>
            <a:pPr lvl="0"/>
            <a:r>
              <a:rPr lang="nl-BE" dirty="0" err="1"/>
              <a:t>Catalogue</a:t>
            </a:r>
            <a:r>
              <a:rPr lang="nl-BE" dirty="0"/>
              <a:t> of Life – Global Team meeting – 2-4 </a:t>
            </a:r>
            <a:r>
              <a:rPr lang="nl-BE" dirty="0" err="1"/>
              <a:t>June</a:t>
            </a:r>
            <a:r>
              <a:rPr lang="nl-BE" dirty="0"/>
              <a:t> 2014, Washington</a:t>
            </a:r>
          </a:p>
        </p:txBody>
      </p:sp>
    </p:spTree>
    <p:extLst>
      <p:ext uri="{BB962C8B-B14F-4D97-AF65-F5344CB8AC3E}">
        <p14:creationId xmlns:p14="http://schemas.microsoft.com/office/powerpoint/2010/main" val="2682413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el 1"/>
          <p:cNvSpPr>
            <a:spLocks noGrp="1"/>
          </p:cNvSpPr>
          <p:nvPr>
            <p:ph type="title"/>
          </p:nvPr>
        </p:nvSpPr>
        <p:spPr>
          <a:xfrm>
            <a:off x="1934252" y="314575"/>
            <a:ext cx="6752548" cy="421560"/>
          </a:xfrm>
        </p:spPr>
        <p:txBody>
          <a:bodyPr>
            <a:normAutofit/>
          </a:bodyPr>
          <a:lstStyle>
            <a:lvl1pPr algn="l">
              <a:lnSpc>
                <a:spcPts val="2325"/>
              </a:lnSpc>
              <a:defRPr sz="1800" b="1" i="0">
                <a:solidFill>
                  <a:srgbClr val="0084A1"/>
                </a:solidFill>
                <a:latin typeface="+mn-lt"/>
                <a:cs typeface="Verdana"/>
              </a:defRPr>
            </a:lvl1pPr>
          </a:lstStyle>
          <a:p>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050" baseline="0">
                <a:solidFill>
                  <a:schemeClr val="tx1"/>
                </a:solidFill>
                <a:latin typeface="+mn-lt"/>
                <a:cs typeface="Lucida Sans"/>
              </a:defRPr>
            </a:lvl1pPr>
          </a:lstStyle>
          <a:p>
            <a:pPr lvl="0"/>
            <a:endParaRPr lang="nl-BE" dirty="0"/>
          </a:p>
        </p:txBody>
      </p:sp>
      <p:sp>
        <p:nvSpPr>
          <p:cNvPr id="16" name="Tijdelijke aanduiding voor inhoud 2"/>
          <p:cNvSpPr>
            <a:spLocks noGrp="1"/>
          </p:cNvSpPr>
          <p:nvPr>
            <p:ph idx="1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mj-lt"/>
                <a:cs typeface="Verdana"/>
              </a:defRPr>
            </a:lvl1pPr>
          </a:lstStyle>
          <a:p>
            <a:pPr lvl="0"/>
            <a:endParaRPr lang="nl-BE" dirty="0"/>
          </a:p>
        </p:txBody>
      </p:sp>
      <p:sp>
        <p:nvSpPr>
          <p:cNvPr id="10" name="Tijdelijke aanduiding voor inhoud 2"/>
          <p:cNvSpPr>
            <a:spLocks noGrp="1"/>
          </p:cNvSpPr>
          <p:nvPr>
            <p:ph idx="10"/>
          </p:nvPr>
        </p:nvSpPr>
        <p:spPr>
          <a:xfrm>
            <a:off x="1934252" y="855757"/>
            <a:ext cx="6752548" cy="1066637"/>
          </a:xfrm>
        </p:spPr>
        <p:txBody>
          <a:bodyPr>
            <a:noAutofit/>
          </a:bodyPr>
          <a:lstStyle>
            <a:lvl1pPr marL="0" marR="0" indent="0" algn="l" defTabSz="342900" rtl="0" eaLnBrk="1" fontAlgn="auto" latinLnBrk="0" hangingPunct="1">
              <a:lnSpc>
                <a:spcPct val="150000"/>
              </a:lnSpc>
              <a:spcBef>
                <a:spcPct val="20000"/>
              </a:spcBef>
              <a:spcAft>
                <a:spcPts val="0"/>
              </a:spcAft>
              <a:buClr>
                <a:srgbClr val="60B3C3"/>
              </a:buClr>
              <a:buSzTx/>
              <a:buFont typeface="Wingdings" charset="2"/>
              <a:buNone/>
              <a:tabLst/>
              <a:defRPr sz="1050"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endParaRPr lang="nl-BE" dirty="0"/>
          </a:p>
        </p:txBody>
      </p:sp>
      <p:sp>
        <p:nvSpPr>
          <p:cNvPr id="8" name="Tijdelijke aanduiding voor inhoud 2"/>
          <p:cNvSpPr>
            <a:spLocks noGrp="1"/>
          </p:cNvSpPr>
          <p:nvPr>
            <p:ph idx="12" hasCustomPrompt="1"/>
          </p:nvPr>
        </p:nvSpPr>
        <p:spPr>
          <a:xfrm>
            <a:off x="1423921" y="4844642"/>
            <a:ext cx="6752548" cy="232099"/>
          </a:xfrm>
        </p:spPr>
        <p:txBody>
          <a:bodyPr>
            <a:normAutofit/>
          </a:bodyPr>
          <a:lstStyle>
            <a:lvl1pPr marL="0" indent="0">
              <a:lnSpc>
                <a:spcPts val="2325"/>
              </a:lnSpc>
              <a:buClr>
                <a:srgbClr val="004F61"/>
              </a:buClr>
              <a:buFont typeface="Wingdings" charset="2"/>
              <a:buNone/>
              <a:defRPr sz="600" b="1" i="0" baseline="0">
                <a:solidFill>
                  <a:srgbClr val="004F61"/>
                </a:solidFill>
                <a:latin typeface="+mj-lt"/>
                <a:cs typeface="Verdana"/>
              </a:defRPr>
            </a:lvl1pPr>
          </a:lstStyle>
          <a:p>
            <a:pPr lvl="0"/>
            <a:r>
              <a:rPr lang="nl-BE" dirty="0" err="1"/>
              <a:t>Catalogue</a:t>
            </a:r>
            <a:r>
              <a:rPr lang="nl-BE" dirty="0"/>
              <a:t> of Life – Global Team meeting – 2-4 </a:t>
            </a:r>
            <a:r>
              <a:rPr lang="nl-BE" dirty="0" err="1"/>
              <a:t>June</a:t>
            </a:r>
            <a:r>
              <a:rPr lang="nl-BE" dirty="0"/>
              <a:t> 2014, Washington</a:t>
            </a:r>
          </a:p>
        </p:txBody>
      </p:sp>
    </p:spTree>
    <p:extLst>
      <p:ext uri="{BB962C8B-B14F-4D97-AF65-F5344CB8AC3E}">
        <p14:creationId xmlns:p14="http://schemas.microsoft.com/office/powerpoint/2010/main" val="31875528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6120C-1A46-0148-8C25-1F558FD60C1E}"/>
              </a:ext>
            </a:extLst>
          </p:cNvPr>
          <p:cNvSpPr>
            <a:spLocks noGrp="1"/>
          </p:cNvSpPr>
          <p:nvPr>
            <p:ph type="ctrTitle"/>
          </p:nvPr>
        </p:nvSpPr>
        <p:spPr>
          <a:xfrm>
            <a:off x="1143000" y="841772"/>
            <a:ext cx="6858000" cy="1790700"/>
          </a:xfrm>
          <a:prstGeom prst="rect">
            <a:avLst/>
          </a:prstGeom>
        </p:spPr>
        <p:txBody>
          <a:bodyPr anchor="b"/>
          <a:lstStyle>
            <a:lvl1pPr algn="ctr">
              <a:defRPr sz="4500"/>
            </a:lvl1pPr>
          </a:lstStyle>
          <a:p>
            <a:r>
              <a:rPr lang="en-GB"/>
              <a:t>Click to edit Master title style</a:t>
            </a:r>
            <a:endParaRPr lang="en-US"/>
          </a:p>
        </p:txBody>
      </p:sp>
      <p:sp>
        <p:nvSpPr>
          <p:cNvPr id="3" name="Subtitle 2">
            <a:extLst>
              <a:ext uri="{FF2B5EF4-FFF2-40B4-BE49-F238E27FC236}">
                <a16:creationId xmlns:a16="http://schemas.microsoft.com/office/drawing/2014/main" id="{52C0B5CA-5557-B348-834A-96276329B943}"/>
              </a:ext>
            </a:extLst>
          </p:cNvPr>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75770932-E297-5F41-9104-1EBF87735D97}"/>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2/6/2021</a:t>
            </a:fld>
            <a:endParaRPr lang="en-US"/>
          </a:p>
        </p:txBody>
      </p:sp>
      <p:sp>
        <p:nvSpPr>
          <p:cNvPr id="5" name="Footer Placeholder 4">
            <a:extLst>
              <a:ext uri="{FF2B5EF4-FFF2-40B4-BE49-F238E27FC236}">
                <a16:creationId xmlns:a16="http://schemas.microsoft.com/office/drawing/2014/main" id="{D5A132A7-8AA6-FC47-9A5A-58A80EC781CA}"/>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37ADED1-1877-6D46-A8F7-0C274F731665}"/>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a:t>
            </a:fld>
            <a:endParaRPr lang="en-US"/>
          </a:p>
        </p:txBody>
      </p:sp>
    </p:spTree>
    <p:extLst>
      <p:ext uri="{BB962C8B-B14F-4D97-AF65-F5344CB8AC3E}">
        <p14:creationId xmlns:p14="http://schemas.microsoft.com/office/powerpoint/2010/main" val="39622905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BEF57-AAF4-D14D-831E-9898FC09A481}"/>
              </a:ext>
            </a:extLst>
          </p:cNvPr>
          <p:cNvSpPr>
            <a:spLocks noGrp="1"/>
          </p:cNvSpPr>
          <p:nvPr>
            <p:ph type="title"/>
          </p:nvPr>
        </p:nvSpPr>
        <p:spPr>
          <a:xfrm>
            <a:off x="628650" y="273844"/>
            <a:ext cx="7886700" cy="994172"/>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223E4EF-7F43-F148-BDF8-24E44E0C0F23}"/>
              </a:ext>
            </a:extLst>
          </p:cNvPr>
          <p:cNvSpPr>
            <a:spLocks noGrp="1"/>
          </p:cNvSpPr>
          <p:nvPr>
            <p:ph idx="1"/>
          </p:nvPr>
        </p:nvSpPr>
        <p:spPr>
          <a:xfrm>
            <a:off x="628650" y="1369219"/>
            <a:ext cx="7886700" cy="3263504"/>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AC18CA6-A22A-F84B-992D-9708D88ABD56}"/>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2/6/2021</a:t>
            </a:fld>
            <a:endParaRPr lang="en-US"/>
          </a:p>
        </p:txBody>
      </p:sp>
      <p:sp>
        <p:nvSpPr>
          <p:cNvPr id="5" name="Footer Placeholder 4">
            <a:extLst>
              <a:ext uri="{FF2B5EF4-FFF2-40B4-BE49-F238E27FC236}">
                <a16:creationId xmlns:a16="http://schemas.microsoft.com/office/drawing/2014/main" id="{2D21DA57-E8F7-ED42-A5A9-6D6F16BD1619}"/>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2B88FE2-9028-7747-971E-318F886E990F}"/>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a:t>
            </a:fld>
            <a:endParaRPr lang="en-US"/>
          </a:p>
        </p:txBody>
      </p:sp>
    </p:spTree>
    <p:extLst>
      <p:ext uri="{BB962C8B-B14F-4D97-AF65-F5344CB8AC3E}">
        <p14:creationId xmlns:p14="http://schemas.microsoft.com/office/powerpoint/2010/main" val="24122771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56AED-223D-F849-83B0-31D924292B64}"/>
              </a:ext>
            </a:extLst>
          </p:cNvPr>
          <p:cNvSpPr>
            <a:spLocks noGrp="1"/>
          </p:cNvSpPr>
          <p:nvPr>
            <p:ph type="title"/>
          </p:nvPr>
        </p:nvSpPr>
        <p:spPr>
          <a:xfrm>
            <a:off x="623888" y="1282304"/>
            <a:ext cx="7886700" cy="2139553"/>
          </a:xfrm>
          <a:prstGeom prst="rect">
            <a:avLst/>
          </a:prstGeom>
        </p:spPr>
        <p:txBody>
          <a:bodyPr anchor="b"/>
          <a:lstStyle>
            <a:lvl1pPr>
              <a:defRPr sz="45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3B05EDB-5947-9041-A99F-F36EE9EEDCE8}"/>
              </a:ext>
            </a:extLst>
          </p:cNvPr>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38055DD-3204-CB4D-A9A9-0258318DC061}"/>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2/6/2021</a:t>
            </a:fld>
            <a:endParaRPr lang="en-US"/>
          </a:p>
        </p:txBody>
      </p:sp>
      <p:sp>
        <p:nvSpPr>
          <p:cNvPr id="5" name="Footer Placeholder 4">
            <a:extLst>
              <a:ext uri="{FF2B5EF4-FFF2-40B4-BE49-F238E27FC236}">
                <a16:creationId xmlns:a16="http://schemas.microsoft.com/office/drawing/2014/main" id="{4C9358B1-0AF3-6F44-9947-AD097417670C}"/>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155968D-47DD-F14A-AEFA-5FD57F263792}"/>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a:t>
            </a:fld>
            <a:endParaRPr lang="en-US"/>
          </a:p>
        </p:txBody>
      </p:sp>
    </p:spTree>
    <p:extLst>
      <p:ext uri="{BB962C8B-B14F-4D97-AF65-F5344CB8AC3E}">
        <p14:creationId xmlns:p14="http://schemas.microsoft.com/office/powerpoint/2010/main" val="33018511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86D9F-37B2-D943-9B29-E88371BC93B3}"/>
              </a:ext>
            </a:extLst>
          </p:cNvPr>
          <p:cNvSpPr>
            <a:spLocks noGrp="1"/>
          </p:cNvSpPr>
          <p:nvPr>
            <p:ph type="title"/>
          </p:nvPr>
        </p:nvSpPr>
        <p:spPr>
          <a:xfrm>
            <a:off x="628650" y="273844"/>
            <a:ext cx="7886700" cy="994172"/>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D8A672F-E2B1-5B42-B4A5-743C2067441A}"/>
              </a:ext>
            </a:extLst>
          </p:cNvPr>
          <p:cNvSpPr>
            <a:spLocks noGrp="1"/>
          </p:cNvSpPr>
          <p:nvPr>
            <p:ph sz="half" idx="1"/>
          </p:nvPr>
        </p:nvSpPr>
        <p:spPr>
          <a:xfrm>
            <a:off x="628650" y="1369219"/>
            <a:ext cx="3886200" cy="3263504"/>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2941857-26E7-C040-B4D8-2619D48529CC}"/>
              </a:ext>
            </a:extLst>
          </p:cNvPr>
          <p:cNvSpPr>
            <a:spLocks noGrp="1"/>
          </p:cNvSpPr>
          <p:nvPr>
            <p:ph sz="half" idx="2"/>
          </p:nvPr>
        </p:nvSpPr>
        <p:spPr>
          <a:xfrm>
            <a:off x="4629150" y="1369219"/>
            <a:ext cx="3886200" cy="3263504"/>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0C8B777-16C4-224C-A984-6D289205A5D3}"/>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2/6/2021</a:t>
            </a:fld>
            <a:endParaRPr lang="en-US"/>
          </a:p>
        </p:txBody>
      </p:sp>
      <p:sp>
        <p:nvSpPr>
          <p:cNvPr id="6" name="Footer Placeholder 5">
            <a:extLst>
              <a:ext uri="{FF2B5EF4-FFF2-40B4-BE49-F238E27FC236}">
                <a16:creationId xmlns:a16="http://schemas.microsoft.com/office/drawing/2014/main" id="{E42778B0-9B5B-B446-868C-D077CF0A5F8D}"/>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636CBE0-0D0A-6C4E-AF90-E4ABD95A827C}"/>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a:t>
            </a:fld>
            <a:endParaRPr lang="en-US"/>
          </a:p>
        </p:txBody>
      </p:sp>
    </p:spTree>
    <p:extLst>
      <p:ext uri="{BB962C8B-B14F-4D97-AF65-F5344CB8AC3E}">
        <p14:creationId xmlns:p14="http://schemas.microsoft.com/office/powerpoint/2010/main" val="34218867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B881F-A6F6-0940-84B0-15C8947856A0}"/>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127D2E7-4842-E44A-AEAF-F5C649CCBF6A}"/>
              </a:ext>
            </a:extLst>
          </p:cNvPr>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75F246B-6D1C-E844-8E7E-3B6238E5A31F}"/>
              </a:ext>
            </a:extLst>
          </p:cNvPr>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0E1C6603-34F1-E34E-A265-DA7DE14FBC43}"/>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2/6/2021</a:t>
            </a:fld>
            <a:endParaRPr lang="en-US"/>
          </a:p>
        </p:txBody>
      </p:sp>
      <p:sp>
        <p:nvSpPr>
          <p:cNvPr id="6" name="Footer Placeholder 5">
            <a:extLst>
              <a:ext uri="{FF2B5EF4-FFF2-40B4-BE49-F238E27FC236}">
                <a16:creationId xmlns:a16="http://schemas.microsoft.com/office/drawing/2014/main" id="{DA8E698F-40EE-674E-BDD3-B2BA1789406E}"/>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00A1AA5-9DE0-2C40-A321-C021DA07F47D}"/>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a:t>
            </a:fld>
            <a:endParaRPr lang="en-US"/>
          </a:p>
        </p:txBody>
      </p:sp>
    </p:spTree>
    <p:extLst>
      <p:ext uri="{BB962C8B-B14F-4D97-AF65-F5344CB8AC3E}">
        <p14:creationId xmlns:p14="http://schemas.microsoft.com/office/powerpoint/2010/main" val="3574169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theme" Target="../theme/theme3.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60"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F7694F3-779C-47C7-BCE2-7AE8E24FBA46}" type="datetimeFigureOut">
              <a:rPr lang="nl-NL" smtClean="0"/>
              <a:pPr/>
              <a:t>6-2-2021</a:t>
            </a:fld>
            <a:endParaRPr lang="nl-NL"/>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nl-NL"/>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AC86412-3D15-4FA8-92B8-F731A32E70F3}" type="slidenum">
              <a:rPr lang="nl-NL" smtClean="0"/>
              <a:pPr/>
              <a:t>‹#›</a:t>
            </a:fld>
            <a:endParaRPr lang="nl-NL"/>
          </a:p>
        </p:txBody>
      </p:sp>
    </p:spTree>
    <p:extLst>
      <p:ext uri="{BB962C8B-B14F-4D97-AF65-F5344CB8AC3E}">
        <p14:creationId xmlns:p14="http://schemas.microsoft.com/office/powerpoint/2010/main" val="399894678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81321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
          <p15:clr>
            <a:srgbClr val="F26B43"/>
          </p15:clr>
        </p15:guide>
        <p15:guide id="2" pos="551">
          <p15:clr>
            <a:srgbClr val="F26B43"/>
          </p15:clr>
        </p15:guide>
        <p15:guide id="3" pos="7129">
          <p15:clr>
            <a:srgbClr val="F26B43"/>
          </p15:clr>
        </p15:guide>
        <p15:guide id="4" orient="horz" pos="3929">
          <p15:clr>
            <a:srgbClr val="F26B43"/>
          </p15:clr>
        </p15:guide>
        <p15:guide id="5" pos="2343">
          <p15:clr>
            <a:srgbClr val="F26B43"/>
          </p15:clr>
        </p15:guide>
        <p15:guide id="6" pos="472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2.xml"/><Relationship Id="rId1" Type="http://schemas.openxmlformats.org/officeDocument/2006/relationships/slideLayout" Target="../slideLayouts/slideLayout25.xml"/><Relationship Id="rId4" Type="http://schemas.openxmlformats.org/officeDocument/2006/relationships/image" Target="../media/image39.emf"/></Relationships>
</file>

<file path=ppt/slides/_rels/slide2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4.xml"/><Relationship Id="rId1" Type="http://schemas.openxmlformats.org/officeDocument/2006/relationships/slideLayout" Target="../slideLayouts/slideLayout25.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6.xml"/><Relationship Id="rId1" Type="http://schemas.openxmlformats.org/officeDocument/2006/relationships/slideLayout" Target="../slideLayouts/slideLayout24.xml"/><Relationship Id="rId4" Type="http://schemas.openxmlformats.org/officeDocument/2006/relationships/image" Target="../media/image45.jpeg"/></Relationships>
</file>

<file path=ppt/slides/_rels/slide2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7.xml"/><Relationship Id="rId1" Type="http://schemas.openxmlformats.org/officeDocument/2006/relationships/slideLayout" Target="../slideLayouts/slideLayout24.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52.jp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53.jp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11.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hyperlink" Target="http://www.marbef.org/data/aphia.php?p=search" TargetMode="External"/><Relationship Id="rId2" Type="http://schemas.openxmlformats.org/officeDocument/2006/relationships/notesSlide" Target="../notesSlides/notesSlide35.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56.gi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hyperlink" Target="http://www.google.be/url?sa=i&amp;rct=j&amp;q=&amp;esrc=s&amp;source=images&amp;cd=&amp;cad=rja&amp;uact=8&amp;ved=0CAcQjRw&amp;url=http://www.danieluk.net/news/latest-html5-canvas-page-flip-news-2/&amp;ei=YLXlVPjUNoGeygOaw4FA&amp;bvm=bv.85970519,d.bGQ&amp;psig=AFQjCNGSOsfeGK5z40ZPSTlxaAadzB6-Tg&amp;ust=1424426724522832" TargetMode="External"/><Relationship Id="rId2" Type="http://schemas.openxmlformats.org/officeDocument/2006/relationships/notesSlide" Target="../notesSlides/notesSlide37.xml"/><Relationship Id="rId1" Type="http://schemas.openxmlformats.org/officeDocument/2006/relationships/slideLayout" Target="../slideLayouts/slideLayout17.xml"/><Relationship Id="rId6" Type="http://schemas.openxmlformats.org/officeDocument/2006/relationships/image" Target="../media/image58.jpeg"/><Relationship Id="rId5" Type="http://schemas.microsoft.com/office/2007/relationships/hdphoto" Target="../media/hdphoto1.wdp"/><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1.xml"/><Relationship Id="rId5" Type="http://schemas.openxmlformats.org/officeDocument/2006/relationships/image" Target="../media/image17.svg"/><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18.xml"/><Relationship Id="rId4" Type="http://schemas.openxmlformats.org/officeDocument/2006/relationships/image" Target="../media/image6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65.png"/></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8.xml"/><Relationship Id="rId1" Type="http://schemas.openxmlformats.org/officeDocument/2006/relationships/slideLayout" Target="../slideLayouts/slideLayout12.xml"/><Relationship Id="rId5" Type="http://schemas.openxmlformats.org/officeDocument/2006/relationships/image" Target="../media/image73.jpeg"/><Relationship Id="rId4" Type="http://schemas.openxmlformats.org/officeDocument/2006/relationships/image" Target="../media/image72.png"/></Relationships>
</file>

<file path=ppt/slides/_rels/slide49.xml.rels><?xml version="1.0" encoding="UTF-8" standalone="yes"?>
<Relationships xmlns="http://schemas.openxmlformats.org/package/2006/relationships"><Relationship Id="rId3" Type="http://schemas.openxmlformats.org/officeDocument/2006/relationships/hyperlink" Target="http://hdl.handle.net/10.1371/journal.pone.0051629" TargetMode="External"/><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hyperlink" Target="http://hdl.handle.net/10.1016/j.cub.2012.09.036"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74.jpg"/></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12.jpg"/></Relationships>
</file>

<file path=ppt/slides/_rels/slide52.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image" Target="../media/image76.png"/><Relationship Id="rId4" Type="http://schemas.openxmlformats.org/officeDocument/2006/relationships/image" Target="../media/image10.png"/></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77.jpeg"/><Relationship Id="rId4" Type="http://schemas.openxmlformats.org/officeDocument/2006/relationships/image" Target="../media/image10.png"/></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78.jpg"/></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79.jpg"/></Relationships>
</file>

<file path=ppt/slides/_rels/slide56.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4.jpg"/><Relationship Id="rId2" Type="http://schemas.openxmlformats.org/officeDocument/2006/relationships/notesSlide" Target="../notesSlides/notesSlide56.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80.jpg"/></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8.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81.jpg"/></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9.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82.jpg"/></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0.xml"/><Relationship Id="rId1" Type="http://schemas.openxmlformats.org/officeDocument/2006/relationships/slideLayout" Target="../slideLayouts/slideLayout3.xml"/><Relationship Id="rId5" Type="http://schemas.openxmlformats.org/officeDocument/2006/relationships/image" Target="../media/image83.JPG"/><Relationship Id="rId4" Type="http://schemas.openxmlformats.org/officeDocument/2006/relationships/image" Target="../media/image10.png"/></Relationships>
</file>

<file path=ppt/slides/_rels/slide61.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62.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9.png"/><Relationship Id="rId7" Type="http://schemas.openxmlformats.org/officeDocument/2006/relationships/image" Target="../media/image86.pn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85.png"/><Relationship Id="rId5" Type="http://schemas.openxmlformats.org/officeDocument/2006/relationships/image" Target="../media/image6.png"/><Relationship Id="rId10" Type="http://schemas.openxmlformats.org/officeDocument/2006/relationships/image" Target="../media/image89.PNG"/><Relationship Id="rId4" Type="http://schemas.openxmlformats.org/officeDocument/2006/relationships/image" Target="../media/image10.png"/><Relationship Id="rId9" Type="http://schemas.openxmlformats.org/officeDocument/2006/relationships/image" Target="../media/image88.png"/></Relationships>
</file>

<file path=ppt/slides/_rels/slide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22.xml"/><Relationship Id="rId5" Type="http://schemas.openxmlformats.org/officeDocument/2006/relationships/image" Target="../media/image24.emf"/><Relationship Id="rId4" Type="http://schemas.openxmlformats.org/officeDocument/2006/relationships/image" Target="../media/image23.em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311700" y="3489600"/>
            <a:ext cx="8520600" cy="792600"/>
          </a:xfrm>
          <a:prstGeom prst="rect">
            <a:avLst/>
          </a:prstGeom>
        </p:spPr>
        <p:txBody>
          <a:bodyPr spcFirstLastPara="1" wrap="square" lIns="91425" tIns="91425" rIns="91425" bIns="91425" anchor="t" anchorCtr="0">
            <a:noAutofit/>
          </a:bodyPr>
          <a:lstStyle/>
          <a:p>
            <a:pPr marL="0" indent="0"/>
            <a:r>
              <a:rPr lang="en" b="1" dirty="0">
                <a:solidFill>
                  <a:schemeClr val="lt1"/>
                </a:solidFill>
                <a:latin typeface="Lato"/>
                <a:ea typeface="Lato"/>
                <a:cs typeface="Lato"/>
                <a:sym typeface="Lato"/>
              </a:rPr>
              <a:t>OBIS Training – Winter 2021</a:t>
            </a:r>
            <a:endParaRPr lang="en" b="1" dirty="0">
              <a:solidFill>
                <a:schemeClr val="lt1"/>
              </a:solidFill>
              <a:latin typeface="Lato"/>
              <a:ea typeface="Lato"/>
              <a:cs typeface="Lato"/>
            </a:endParaRPr>
          </a:p>
        </p:txBody>
      </p:sp>
      <p:pic>
        <p:nvPicPr>
          <p:cNvPr id="55" name="Google Shape;55;p13"/>
          <p:cNvPicPr preferRelativeResize="0"/>
          <p:nvPr/>
        </p:nvPicPr>
        <p:blipFill>
          <a:blip r:embed="rId4">
            <a:alphaModFix/>
          </a:blip>
          <a:stretch>
            <a:fillRect/>
          </a:stretch>
        </p:blipFill>
        <p:spPr>
          <a:xfrm>
            <a:off x="645332" y="1164400"/>
            <a:ext cx="2574475" cy="979000"/>
          </a:xfrm>
          <a:prstGeom prst="rect">
            <a:avLst/>
          </a:prstGeom>
          <a:noFill/>
          <a:ln>
            <a:noFill/>
          </a:ln>
        </p:spPr>
      </p:pic>
      <p:sp>
        <p:nvSpPr>
          <p:cNvPr id="56" name="Google Shape;56;p13"/>
          <p:cNvSpPr txBox="1">
            <a:spLocks noGrp="1"/>
          </p:cNvSpPr>
          <p:nvPr>
            <p:ph type="subTitle" idx="1"/>
          </p:nvPr>
        </p:nvSpPr>
        <p:spPr>
          <a:xfrm>
            <a:off x="311700" y="4111750"/>
            <a:ext cx="8520600" cy="792600"/>
          </a:xfrm>
          <a:prstGeom prst="rect">
            <a:avLst/>
          </a:prstGeom>
        </p:spPr>
        <p:txBody>
          <a:bodyPr spcFirstLastPara="1" wrap="square" lIns="91425" tIns="91425" rIns="91425" bIns="91425" anchor="t" anchorCtr="0">
            <a:noAutofit/>
          </a:bodyPr>
          <a:lstStyle/>
          <a:p>
            <a:pPr marL="0" indent="0"/>
            <a:r>
              <a:rPr lang="en" sz="1800" dirty="0">
                <a:solidFill>
                  <a:schemeClr val="lt1"/>
                </a:solidFill>
                <a:latin typeface="Lato Light"/>
                <a:ea typeface="Lato Light"/>
                <a:cs typeface="Lato Light"/>
                <a:sym typeface="Lato Light"/>
              </a:rPr>
              <a:t>Jon </a:t>
            </a:r>
            <a:r>
              <a:rPr lang="en" sz="1800" dirty="0" err="1">
                <a:solidFill>
                  <a:schemeClr val="lt1"/>
                </a:solidFill>
                <a:latin typeface="Lato Light"/>
                <a:ea typeface="Lato Light"/>
                <a:cs typeface="Lato Light"/>
                <a:sym typeface="Lato Light"/>
              </a:rPr>
              <a:t>Pye</a:t>
            </a:r>
            <a:r>
              <a:rPr lang="en" sz="1800" dirty="0">
                <a:solidFill>
                  <a:schemeClr val="lt1"/>
                </a:solidFill>
                <a:latin typeface="Lato Light"/>
                <a:ea typeface="Lato Light"/>
                <a:cs typeface="Lato Light"/>
                <a:sym typeface="Lato Light"/>
              </a:rPr>
              <a:t>, Brian Jones, Naomi Tress</a:t>
            </a:r>
            <a:endParaRPr lang="en-US" dirty="0">
              <a:solidFill>
                <a:schemeClr val="lt1"/>
              </a:solidFill>
              <a:ea typeface="Lato Light"/>
            </a:endParaRPr>
          </a:p>
          <a:p>
            <a:pPr marL="0" indent="0"/>
            <a:r>
              <a:rPr lang="en" sz="1800" dirty="0">
                <a:solidFill>
                  <a:schemeClr val="lt1"/>
                </a:solidFill>
                <a:latin typeface="Lato Light"/>
                <a:ea typeface="Lato Light"/>
                <a:cs typeface="Lato Light"/>
                <a:sym typeface="Lato Light"/>
              </a:rPr>
              <a:t> Ocean Tracking Network Data Centre</a:t>
            </a:r>
            <a:endParaRPr lang="en-US" dirty="0">
              <a:solidFill>
                <a:schemeClr val="lt1"/>
              </a:solidFill>
            </a:endParaRPr>
          </a:p>
        </p:txBody>
      </p:sp>
      <p:pic>
        <p:nvPicPr>
          <p:cNvPr id="6" name="Graphic 5">
            <a:extLst>
              <a:ext uri="{FF2B5EF4-FFF2-40B4-BE49-F238E27FC236}">
                <a16:creationId xmlns:a16="http://schemas.microsoft.com/office/drawing/2014/main" id="{CDBB857F-6B46-4DFA-BF30-49FFD9961151}"/>
              </a:ext>
            </a:extLst>
          </p:cNvPr>
          <p:cNvPicPr>
            <a:picLocks noChangeAspect="1"/>
          </p:cNvPicPr>
          <p:nvPr/>
        </p:nvPicPr>
        <p:blipFill>
          <a:blip r:embed="rId5">
            <a:alphaModFix/>
            <a:extLst>
              <a:ext uri="{96DAC541-7B7A-43D3-8B79-37D633B846F1}">
                <asvg:svgBlip xmlns:asvg="http://schemas.microsoft.com/office/drawing/2016/SVG/main" r:embed="rId6"/>
              </a:ext>
            </a:extLst>
          </a:blip>
          <a:stretch>
            <a:fillRect/>
          </a:stretch>
        </p:blipFill>
        <p:spPr>
          <a:xfrm>
            <a:off x="6240805" y="1164400"/>
            <a:ext cx="2057400" cy="117157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52318C4-EB47-1C47-B8BF-147774E4E873}"/>
              </a:ext>
            </a:extLst>
          </p:cNvPr>
          <p:cNvSpPr/>
          <p:nvPr/>
        </p:nvSpPr>
        <p:spPr>
          <a:xfrm>
            <a:off x="0" y="0"/>
            <a:ext cx="9144000" cy="5143500"/>
          </a:xfrm>
          <a:prstGeom prst="rect">
            <a:avLst/>
          </a:prstGeom>
          <a:gradFill>
            <a:gsLst>
              <a:gs pos="0">
                <a:srgbClr val="00B5DC"/>
              </a:gs>
              <a:gs pos="100000">
                <a:srgbClr val="005FAA"/>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9" name="Title 1">
            <a:extLst>
              <a:ext uri="{FF2B5EF4-FFF2-40B4-BE49-F238E27FC236}">
                <a16:creationId xmlns:a16="http://schemas.microsoft.com/office/drawing/2014/main" id="{F8ECA4CE-701F-3D4E-A538-08A03EFC7E25}"/>
              </a:ext>
            </a:extLst>
          </p:cNvPr>
          <p:cNvSpPr txBox="1">
            <a:spLocks/>
          </p:cNvSpPr>
          <p:nvPr/>
        </p:nvSpPr>
        <p:spPr>
          <a:xfrm>
            <a:off x="623887" y="465535"/>
            <a:ext cx="2165747" cy="980048"/>
          </a:xfrm>
          <a:prstGeom prst="rect">
            <a:avLst/>
          </a:prstGeom>
        </p:spPr>
        <p:txBody>
          <a:bodyPr lIns="0" tIns="0" rIns="0" bIns="0" anchor="t"/>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685800">
              <a:buClrTx/>
              <a:tabLst>
                <a:tab pos="3996929" algn="l"/>
              </a:tabLst>
            </a:pPr>
            <a:r>
              <a:rPr lang="en-GB" b="1">
                <a:solidFill>
                  <a:srgbClr val="005FAA"/>
                </a:solidFill>
                <a:latin typeface="Poppins" pitchFamily="2" charset="77"/>
                <a:cs typeface="Poppins" pitchFamily="2" charset="77"/>
              </a:rPr>
              <a:t>OBIS:</a:t>
            </a:r>
            <a:endParaRPr lang="en-US">
              <a:solidFill>
                <a:srgbClr val="005FAA"/>
              </a:solidFill>
              <a:latin typeface="Poppins Medium" pitchFamily="2" charset="77"/>
              <a:cs typeface="Poppins Medium" pitchFamily="2" charset="77"/>
            </a:endParaRPr>
          </a:p>
        </p:txBody>
      </p:sp>
      <p:sp>
        <p:nvSpPr>
          <p:cNvPr id="10" name="Rectangle 9">
            <a:extLst>
              <a:ext uri="{FF2B5EF4-FFF2-40B4-BE49-F238E27FC236}">
                <a16:creationId xmlns:a16="http://schemas.microsoft.com/office/drawing/2014/main" id="{6D16A386-3736-E340-B414-A72A93B435ED}"/>
              </a:ext>
            </a:extLst>
          </p:cNvPr>
          <p:cNvSpPr/>
          <p:nvPr/>
        </p:nvSpPr>
        <p:spPr>
          <a:xfrm>
            <a:off x="2710808" y="678435"/>
            <a:ext cx="4596510" cy="1015663"/>
          </a:xfrm>
          <a:prstGeom prst="rect">
            <a:avLst/>
          </a:prstGeom>
        </p:spPr>
        <p:txBody>
          <a:bodyPr wrap="square">
            <a:spAutoFit/>
          </a:bodyPr>
          <a:lstStyle/>
          <a:p>
            <a:pPr defTabSz="685800">
              <a:buClrTx/>
            </a:pPr>
            <a:r>
              <a:rPr lang="en-GB" sz="3000" kern="1200" dirty="0">
                <a:solidFill>
                  <a:prstClr val="white"/>
                </a:solidFill>
                <a:latin typeface="Poppins Medium" pitchFamily="2" charset="77"/>
                <a:ea typeface="+mn-ea"/>
                <a:cs typeface="Poppins Medium" pitchFamily="2" charset="77"/>
              </a:rPr>
              <a:t>Free, accessible and detailed marine data</a:t>
            </a:r>
            <a:endParaRPr lang="en-PT" sz="3000" kern="1200" dirty="0">
              <a:solidFill>
                <a:prstClr val="white"/>
              </a:solidFill>
              <a:latin typeface="Calibri" panose="020F0502020204030204"/>
              <a:ea typeface="+mn-ea"/>
              <a:cs typeface="+mn-cs"/>
            </a:endParaRPr>
          </a:p>
        </p:txBody>
      </p:sp>
      <p:grpSp>
        <p:nvGrpSpPr>
          <p:cNvPr id="17" name="Group 16">
            <a:extLst>
              <a:ext uri="{FF2B5EF4-FFF2-40B4-BE49-F238E27FC236}">
                <a16:creationId xmlns:a16="http://schemas.microsoft.com/office/drawing/2014/main" id="{F4375156-D100-4641-8717-0B95782307EF}"/>
              </a:ext>
            </a:extLst>
          </p:cNvPr>
          <p:cNvGrpSpPr/>
          <p:nvPr/>
        </p:nvGrpSpPr>
        <p:grpSpPr>
          <a:xfrm>
            <a:off x="5220072" y="3921901"/>
            <a:ext cx="5448392" cy="2513600"/>
            <a:chOff x="-1714773" y="2686335"/>
            <a:chExt cx="13609102" cy="5867753"/>
          </a:xfrm>
        </p:grpSpPr>
        <p:pic>
          <p:nvPicPr>
            <p:cNvPr id="13" name="Picture 12">
              <a:extLst>
                <a:ext uri="{FF2B5EF4-FFF2-40B4-BE49-F238E27FC236}">
                  <a16:creationId xmlns:a16="http://schemas.microsoft.com/office/drawing/2014/main" id="{8645E448-9C46-DC44-AD15-B1F7CC872A1A}"/>
                </a:ext>
              </a:extLst>
            </p:cNvPr>
            <p:cNvPicPr>
              <a:picLocks noChangeAspect="1"/>
            </p:cNvPicPr>
            <p:nvPr/>
          </p:nvPicPr>
          <p:blipFill>
            <a:blip r:embed="rId3"/>
            <a:stretch>
              <a:fillRect/>
            </a:stretch>
          </p:blipFill>
          <p:spPr>
            <a:xfrm>
              <a:off x="5465750" y="2686335"/>
              <a:ext cx="6428579" cy="3380545"/>
            </a:xfrm>
            <a:prstGeom prst="rect">
              <a:avLst/>
            </a:prstGeom>
          </p:spPr>
        </p:pic>
        <p:pic>
          <p:nvPicPr>
            <p:cNvPr id="8" name="Picture 7">
              <a:extLst>
                <a:ext uri="{FF2B5EF4-FFF2-40B4-BE49-F238E27FC236}">
                  <a16:creationId xmlns:a16="http://schemas.microsoft.com/office/drawing/2014/main" id="{298EB68B-C09B-3149-BA25-2C66DF3DC71E}"/>
                </a:ext>
              </a:extLst>
            </p:cNvPr>
            <p:cNvPicPr>
              <a:picLocks noChangeAspect="1"/>
            </p:cNvPicPr>
            <p:nvPr/>
          </p:nvPicPr>
          <p:blipFill>
            <a:blip r:embed="rId3"/>
            <a:stretch>
              <a:fillRect/>
            </a:stretch>
          </p:blipFill>
          <p:spPr>
            <a:xfrm>
              <a:off x="-1714773" y="3538269"/>
              <a:ext cx="9538281" cy="5015819"/>
            </a:xfrm>
            <a:prstGeom prst="rect">
              <a:avLst/>
            </a:prstGeom>
          </p:spPr>
        </p:pic>
      </p:grpSp>
      <p:grpSp>
        <p:nvGrpSpPr>
          <p:cNvPr id="16" name="Group 15">
            <a:extLst>
              <a:ext uri="{FF2B5EF4-FFF2-40B4-BE49-F238E27FC236}">
                <a16:creationId xmlns:a16="http://schemas.microsoft.com/office/drawing/2014/main" id="{A33F5D4F-9088-354D-AED0-B938C204A37D}"/>
              </a:ext>
            </a:extLst>
          </p:cNvPr>
          <p:cNvGrpSpPr/>
          <p:nvPr/>
        </p:nvGrpSpPr>
        <p:grpSpPr>
          <a:xfrm>
            <a:off x="3391273" y="3344768"/>
            <a:ext cx="4699466" cy="2023618"/>
            <a:chOff x="-1798855" y="2759908"/>
            <a:chExt cx="13651143" cy="5878263"/>
          </a:xfrm>
        </p:grpSpPr>
        <p:pic>
          <p:nvPicPr>
            <p:cNvPr id="14" name="Picture 13">
              <a:extLst>
                <a:ext uri="{FF2B5EF4-FFF2-40B4-BE49-F238E27FC236}">
                  <a16:creationId xmlns:a16="http://schemas.microsoft.com/office/drawing/2014/main" id="{DFA25FCC-2E62-2B41-A147-386D76715871}"/>
                </a:ext>
              </a:extLst>
            </p:cNvPr>
            <p:cNvPicPr>
              <a:picLocks noChangeAspect="1"/>
            </p:cNvPicPr>
            <p:nvPr/>
          </p:nvPicPr>
          <p:blipFill>
            <a:blip r:embed="rId3"/>
            <a:stretch>
              <a:fillRect/>
            </a:stretch>
          </p:blipFill>
          <p:spPr>
            <a:xfrm>
              <a:off x="5423709" y="2759908"/>
              <a:ext cx="6428579" cy="3380545"/>
            </a:xfrm>
            <a:prstGeom prst="rect">
              <a:avLst/>
            </a:prstGeom>
          </p:spPr>
        </p:pic>
        <p:pic>
          <p:nvPicPr>
            <p:cNvPr id="15" name="Picture 14">
              <a:extLst>
                <a:ext uri="{FF2B5EF4-FFF2-40B4-BE49-F238E27FC236}">
                  <a16:creationId xmlns:a16="http://schemas.microsoft.com/office/drawing/2014/main" id="{C004B675-1FB4-D640-B424-D14A6330421B}"/>
                </a:ext>
              </a:extLst>
            </p:cNvPr>
            <p:cNvPicPr>
              <a:picLocks noChangeAspect="1"/>
            </p:cNvPicPr>
            <p:nvPr/>
          </p:nvPicPr>
          <p:blipFill>
            <a:blip r:embed="rId3"/>
            <a:stretch>
              <a:fillRect/>
            </a:stretch>
          </p:blipFill>
          <p:spPr>
            <a:xfrm>
              <a:off x="-1798855" y="3622352"/>
              <a:ext cx="9538281" cy="5015819"/>
            </a:xfrm>
            <a:prstGeom prst="rect">
              <a:avLst/>
            </a:prstGeom>
          </p:spPr>
        </p:pic>
      </p:grpSp>
      <p:grpSp>
        <p:nvGrpSpPr>
          <p:cNvPr id="18" name="Group 17">
            <a:extLst>
              <a:ext uri="{FF2B5EF4-FFF2-40B4-BE49-F238E27FC236}">
                <a16:creationId xmlns:a16="http://schemas.microsoft.com/office/drawing/2014/main" id="{3B3D50B3-BF0A-0144-A9BE-C8421626B927}"/>
              </a:ext>
            </a:extLst>
          </p:cNvPr>
          <p:cNvGrpSpPr/>
          <p:nvPr/>
        </p:nvGrpSpPr>
        <p:grpSpPr>
          <a:xfrm>
            <a:off x="528077" y="2423482"/>
            <a:ext cx="5448392" cy="2513600"/>
            <a:chOff x="-1714773" y="2686335"/>
            <a:chExt cx="13609102" cy="5867753"/>
          </a:xfrm>
        </p:grpSpPr>
        <p:pic>
          <p:nvPicPr>
            <p:cNvPr id="19" name="Picture 18">
              <a:extLst>
                <a:ext uri="{FF2B5EF4-FFF2-40B4-BE49-F238E27FC236}">
                  <a16:creationId xmlns:a16="http://schemas.microsoft.com/office/drawing/2014/main" id="{274D3624-6172-394E-919E-0BFEF915A429}"/>
                </a:ext>
              </a:extLst>
            </p:cNvPr>
            <p:cNvPicPr>
              <a:picLocks noChangeAspect="1"/>
            </p:cNvPicPr>
            <p:nvPr/>
          </p:nvPicPr>
          <p:blipFill>
            <a:blip r:embed="rId3"/>
            <a:stretch>
              <a:fillRect/>
            </a:stretch>
          </p:blipFill>
          <p:spPr>
            <a:xfrm>
              <a:off x="5465750" y="2686335"/>
              <a:ext cx="6428579" cy="3380545"/>
            </a:xfrm>
            <a:prstGeom prst="rect">
              <a:avLst/>
            </a:prstGeom>
          </p:spPr>
        </p:pic>
        <p:pic>
          <p:nvPicPr>
            <p:cNvPr id="20" name="Picture 19">
              <a:extLst>
                <a:ext uri="{FF2B5EF4-FFF2-40B4-BE49-F238E27FC236}">
                  <a16:creationId xmlns:a16="http://schemas.microsoft.com/office/drawing/2014/main" id="{0599437D-6173-D54B-8852-87A70650DB99}"/>
                </a:ext>
              </a:extLst>
            </p:cNvPr>
            <p:cNvPicPr>
              <a:picLocks noChangeAspect="1"/>
            </p:cNvPicPr>
            <p:nvPr/>
          </p:nvPicPr>
          <p:blipFill>
            <a:blip r:embed="rId3"/>
            <a:stretch>
              <a:fillRect/>
            </a:stretch>
          </p:blipFill>
          <p:spPr>
            <a:xfrm>
              <a:off x="-1714773" y="3538269"/>
              <a:ext cx="9538281" cy="5015819"/>
            </a:xfrm>
            <a:prstGeom prst="rect">
              <a:avLst/>
            </a:prstGeom>
          </p:spPr>
        </p:pic>
      </p:grpSp>
      <p:grpSp>
        <p:nvGrpSpPr>
          <p:cNvPr id="21" name="Group 20">
            <a:extLst>
              <a:ext uri="{FF2B5EF4-FFF2-40B4-BE49-F238E27FC236}">
                <a16:creationId xmlns:a16="http://schemas.microsoft.com/office/drawing/2014/main" id="{6A7F9BBE-AC20-0246-8BBF-DA76C96E2C92}"/>
              </a:ext>
            </a:extLst>
          </p:cNvPr>
          <p:cNvGrpSpPr/>
          <p:nvPr/>
        </p:nvGrpSpPr>
        <p:grpSpPr>
          <a:xfrm>
            <a:off x="-1300722" y="1846350"/>
            <a:ext cx="4699466" cy="2023618"/>
            <a:chOff x="-1798855" y="2759908"/>
            <a:chExt cx="13651143" cy="5878263"/>
          </a:xfrm>
        </p:grpSpPr>
        <p:pic>
          <p:nvPicPr>
            <p:cNvPr id="22" name="Picture 21">
              <a:extLst>
                <a:ext uri="{FF2B5EF4-FFF2-40B4-BE49-F238E27FC236}">
                  <a16:creationId xmlns:a16="http://schemas.microsoft.com/office/drawing/2014/main" id="{203CC26F-FE19-D948-8319-1F4626AA1738}"/>
                </a:ext>
              </a:extLst>
            </p:cNvPr>
            <p:cNvPicPr>
              <a:picLocks noChangeAspect="1"/>
            </p:cNvPicPr>
            <p:nvPr/>
          </p:nvPicPr>
          <p:blipFill>
            <a:blip r:embed="rId3"/>
            <a:stretch>
              <a:fillRect/>
            </a:stretch>
          </p:blipFill>
          <p:spPr>
            <a:xfrm>
              <a:off x="5423709" y="2759908"/>
              <a:ext cx="6428579" cy="3380545"/>
            </a:xfrm>
            <a:prstGeom prst="rect">
              <a:avLst/>
            </a:prstGeom>
          </p:spPr>
        </p:pic>
        <p:pic>
          <p:nvPicPr>
            <p:cNvPr id="23" name="Picture 22">
              <a:extLst>
                <a:ext uri="{FF2B5EF4-FFF2-40B4-BE49-F238E27FC236}">
                  <a16:creationId xmlns:a16="http://schemas.microsoft.com/office/drawing/2014/main" id="{7514208C-5761-C64A-9368-E40155093498}"/>
                </a:ext>
              </a:extLst>
            </p:cNvPr>
            <p:cNvPicPr>
              <a:picLocks noChangeAspect="1"/>
            </p:cNvPicPr>
            <p:nvPr/>
          </p:nvPicPr>
          <p:blipFill>
            <a:blip r:embed="rId3"/>
            <a:stretch>
              <a:fillRect/>
            </a:stretch>
          </p:blipFill>
          <p:spPr>
            <a:xfrm>
              <a:off x="-1798855" y="3622352"/>
              <a:ext cx="9538281" cy="5015819"/>
            </a:xfrm>
            <a:prstGeom prst="rect">
              <a:avLst/>
            </a:prstGeom>
          </p:spPr>
        </p:pic>
      </p:grpSp>
    </p:spTree>
    <p:extLst>
      <p:ext uri="{BB962C8B-B14F-4D97-AF65-F5344CB8AC3E}">
        <p14:creationId xmlns:p14="http://schemas.microsoft.com/office/powerpoint/2010/main" val="3441729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7C9541-1BE7-ED42-BC7E-C2E6B2522F4F}"/>
              </a:ext>
            </a:extLst>
          </p:cNvPr>
          <p:cNvPicPr>
            <a:picLocks noChangeAspect="1"/>
          </p:cNvPicPr>
          <p:nvPr/>
        </p:nvPicPr>
        <p:blipFill rotWithShape="1">
          <a:blip r:embed="rId3"/>
          <a:srcRect l="4566" r="4566"/>
          <a:stretch/>
        </p:blipFill>
        <p:spPr>
          <a:xfrm>
            <a:off x="-1" y="501388"/>
            <a:ext cx="9144001" cy="4720939"/>
          </a:xfrm>
          <a:prstGeom prst="rect">
            <a:avLst/>
          </a:prstGeom>
        </p:spPr>
      </p:pic>
      <p:sp>
        <p:nvSpPr>
          <p:cNvPr id="2" name="Title 1">
            <a:extLst>
              <a:ext uri="{FF2B5EF4-FFF2-40B4-BE49-F238E27FC236}">
                <a16:creationId xmlns:a16="http://schemas.microsoft.com/office/drawing/2014/main" id="{E052A31F-8773-9F42-BC64-2B9CCAA44B08}"/>
              </a:ext>
            </a:extLst>
          </p:cNvPr>
          <p:cNvSpPr>
            <a:spLocks noGrp="1"/>
          </p:cNvSpPr>
          <p:nvPr>
            <p:ph type="title"/>
          </p:nvPr>
        </p:nvSpPr>
        <p:spPr>
          <a:xfrm>
            <a:off x="656035" y="465535"/>
            <a:ext cx="3419351" cy="3115742"/>
          </a:xfrm>
        </p:spPr>
        <p:txBody>
          <a:bodyPr lIns="0" tIns="0" rIns="0" bIns="0"/>
          <a:lstStyle/>
          <a:p>
            <a:r>
              <a:rPr lang="en-GB" sz="3600" b="1">
                <a:solidFill>
                  <a:srgbClr val="005FAA"/>
                </a:solidFill>
                <a:latin typeface="Poppins" pitchFamily="2" charset="77"/>
                <a:cs typeface="Poppins" pitchFamily="2" charset="77"/>
              </a:rPr>
              <a:t>OBIS -</a:t>
            </a:r>
            <a:br>
              <a:rPr lang="en-GB" sz="3600" b="1">
                <a:solidFill>
                  <a:srgbClr val="005FAA"/>
                </a:solidFill>
                <a:latin typeface="Poppins" pitchFamily="2" charset="77"/>
                <a:cs typeface="Poppins" pitchFamily="2" charset="77"/>
              </a:rPr>
            </a:br>
            <a:r>
              <a:rPr lang="en-GB" sz="3600" b="1">
                <a:solidFill>
                  <a:srgbClr val="005FAA"/>
                </a:solidFill>
                <a:latin typeface="Poppins" pitchFamily="2" charset="77"/>
                <a:cs typeface="Poppins" pitchFamily="2" charset="77"/>
              </a:rPr>
              <a:t>Origins, history</a:t>
            </a:r>
            <a:br>
              <a:rPr lang="en-GB" sz="3600" b="1">
                <a:solidFill>
                  <a:srgbClr val="005FAA"/>
                </a:solidFill>
                <a:latin typeface="Poppins" pitchFamily="2" charset="77"/>
                <a:cs typeface="Poppins" pitchFamily="2" charset="77"/>
              </a:rPr>
            </a:br>
            <a:r>
              <a:rPr lang="en-GB" sz="3600" b="1">
                <a:solidFill>
                  <a:srgbClr val="005FAA"/>
                </a:solidFill>
                <a:latin typeface="Poppins" pitchFamily="2" charset="77"/>
                <a:cs typeface="Poppins" pitchFamily="2" charset="77"/>
              </a:rPr>
              <a:t>and achievements</a:t>
            </a:r>
            <a:endParaRPr lang="en-US" sz="3600" b="1">
              <a:solidFill>
                <a:srgbClr val="005FAA"/>
              </a:solidFill>
              <a:latin typeface="Poppins" pitchFamily="2" charset="77"/>
              <a:cs typeface="Poppins" pitchFamily="2" charset="77"/>
            </a:endParaRPr>
          </a:p>
        </p:txBody>
      </p:sp>
      <p:pic>
        <p:nvPicPr>
          <p:cNvPr id="5" name="Picture 4" descr="A picture containing text&#10;&#10;Description automatically generated">
            <a:extLst>
              <a:ext uri="{FF2B5EF4-FFF2-40B4-BE49-F238E27FC236}">
                <a16:creationId xmlns:a16="http://schemas.microsoft.com/office/drawing/2014/main" id="{876E3748-557E-0248-82AA-110C8F27B169}"/>
              </a:ext>
            </a:extLst>
          </p:cNvPr>
          <p:cNvPicPr>
            <a:picLocks noChangeAspect="1"/>
          </p:cNvPicPr>
          <p:nvPr/>
        </p:nvPicPr>
        <p:blipFill>
          <a:blip r:embed="rId4"/>
          <a:stretch>
            <a:fillRect/>
          </a:stretch>
        </p:blipFill>
        <p:spPr>
          <a:xfrm>
            <a:off x="524925" y="1517376"/>
            <a:ext cx="8414497" cy="1374737"/>
          </a:xfrm>
          <a:prstGeom prst="rect">
            <a:avLst/>
          </a:prstGeom>
          <a:ln w="38100">
            <a:solidFill>
              <a:srgbClr val="FF0000"/>
            </a:solidFill>
          </a:ln>
        </p:spPr>
      </p:pic>
    </p:spTree>
    <p:extLst>
      <p:ext uri="{BB962C8B-B14F-4D97-AF65-F5344CB8AC3E}">
        <p14:creationId xmlns:p14="http://schemas.microsoft.com/office/powerpoint/2010/main" val="210008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D382589D-664D-BE4C-AAF8-1253AA388088}"/>
              </a:ext>
            </a:extLst>
          </p:cNvPr>
          <p:cNvPicPr>
            <a:picLocks noChangeAspect="1"/>
          </p:cNvPicPr>
          <p:nvPr/>
        </p:nvPicPr>
        <p:blipFill>
          <a:blip r:embed="rId3"/>
          <a:stretch>
            <a:fillRect/>
          </a:stretch>
        </p:blipFill>
        <p:spPr>
          <a:xfrm>
            <a:off x="2310493" y="234025"/>
            <a:ext cx="5213577" cy="4515614"/>
          </a:xfrm>
          <a:prstGeom prst="rect">
            <a:avLst/>
          </a:prstGeom>
        </p:spPr>
      </p:pic>
      <p:sp>
        <p:nvSpPr>
          <p:cNvPr id="2" name="Title 1">
            <a:extLst>
              <a:ext uri="{FF2B5EF4-FFF2-40B4-BE49-F238E27FC236}">
                <a16:creationId xmlns:a16="http://schemas.microsoft.com/office/drawing/2014/main" id="{94731247-DCEF-F54F-8E71-92A4E6791F87}"/>
              </a:ext>
            </a:extLst>
          </p:cNvPr>
          <p:cNvSpPr>
            <a:spLocks noGrp="1"/>
          </p:cNvSpPr>
          <p:nvPr>
            <p:ph type="title"/>
          </p:nvPr>
        </p:nvSpPr>
        <p:spPr>
          <a:xfrm>
            <a:off x="656035" y="465535"/>
            <a:ext cx="3001565" cy="2474735"/>
          </a:xfrm>
        </p:spPr>
        <p:txBody>
          <a:bodyPr lIns="0" tIns="0" rIns="0" bIns="0"/>
          <a:lstStyle/>
          <a:p>
            <a:r>
              <a:rPr lang="en-GB" sz="3600" b="1" dirty="0">
                <a:solidFill>
                  <a:srgbClr val="005FAA"/>
                </a:solidFill>
                <a:latin typeface="Poppins" pitchFamily="2" charset="77"/>
                <a:cs typeface="Poppins" pitchFamily="2" charset="77"/>
              </a:rPr>
              <a:t>OBIS: Free, accessible and detailed marine</a:t>
            </a:r>
            <a:br>
              <a:rPr lang="en-GB" sz="3600" b="1" dirty="0">
                <a:solidFill>
                  <a:srgbClr val="005FAA"/>
                </a:solidFill>
                <a:latin typeface="Poppins" pitchFamily="2" charset="77"/>
                <a:cs typeface="Poppins" pitchFamily="2" charset="77"/>
              </a:rPr>
            </a:br>
            <a:r>
              <a:rPr lang="en-GB" sz="3600" b="1" dirty="0">
                <a:solidFill>
                  <a:srgbClr val="005FAA"/>
                </a:solidFill>
                <a:latin typeface="Poppins" pitchFamily="2" charset="77"/>
                <a:cs typeface="Poppins" pitchFamily="2" charset="77"/>
              </a:rPr>
              <a:t>data</a:t>
            </a:r>
            <a:endParaRPr lang="en-US" sz="3600" b="1" dirty="0">
              <a:solidFill>
                <a:srgbClr val="005FAA"/>
              </a:solidFill>
              <a:latin typeface="Poppins" pitchFamily="2" charset="77"/>
              <a:cs typeface="Poppins" pitchFamily="2" charset="77"/>
            </a:endParaRPr>
          </a:p>
        </p:txBody>
      </p:sp>
      <p:sp>
        <p:nvSpPr>
          <p:cNvPr id="3" name="Content Placeholder 2">
            <a:extLst>
              <a:ext uri="{FF2B5EF4-FFF2-40B4-BE49-F238E27FC236}">
                <a16:creationId xmlns:a16="http://schemas.microsoft.com/office/drawing/2014/main" id="{CF61758C-481A-494F-B373-2756C6B6EEE4}"/>
              </a:ext>
            </a:extLst>
          </p:cNvPr>
          <p:cNvSpPr>
            <a:spLocks noGrp="1"/>
          </p:cNvSpPr>
          <p:nvPr>
            <p:ph sz="half" idx="1"/>
          </p:nvPr>
        </p:nvSpPr>
        <p:spPr>
          <a:xfrm>
            <a:off x="656035" y="3330141"/>
            <a:ext cx="2353172" cy="1549455"/>
          </a:xfrm>
        </p:spPr>
        <p:txBody>
          <a:bodyPr lIns="0" tIns="0" rIns="0" bIns="0"/>
          <a:lstStyle/>
          <a:p>
            <a:pPr marL="0" indent="0">
              <a:lnSpc>
                <a:spcPts val="1500"/>
              </a:lnSpc>
              <a:buNone/>
            </a:pPr>
            <a:r>
              <a:rPr lang="en-US" sz="1350" dirty="0">
                <a:solidFill>
                  <a:srgbClr val="005FAA"/>
                </a:solidFill>
                <a:latin typeface="Poppins" pitchFamily="2" charset="77"/>
                <a:cs typeface="Poppins" pitchFamily="2" charset="77"/>
              </a:rPr>
              <a:t>At its core, OBIS operates as a rich database on marine life, rooted in international collaboration. OBIS data is used to tackle common challenges that concern the marine environment. </a:t>
            </a:r>
          </a:p>
        </p:txBody>
      </p:sp>
      <p:sp>
        <p:nvSpPr>
          <p:cNvPr id="10" name="Content Placeholder 2">
            <a:extLst>
              <a:ext uri="{FF2B5EF4-FFF2-40B4-BE49-F238E27FC236}">
                <a16:creationId xmlns:a16="http://schemas.microsoft.com/office/drawing/2014/main" id="{26964D31-1687-BA4E-9426-C6903B0E933E}"/>
              </a:ext>
            </a:extLst>
          </p:cNvPr>
          <p:cNvSpPr txBox="1">
            <a:spLocks/>
          </p:cNvSpPr>
          <p:nvPr/>
        </p:nvSpPr>
        <p:spPr>
          <a:xfrm>
            <a:off x="7210897" y="1924153"/>
            <a:ext cx="1432364" cy="1528803"/>
          </a:xfrm>
          <a:prstGeom prst="rect">
            <a:avLst/>
          </a:prstGeom>
        </p:spPr>
        <p:txBody>
          <a:bodyPr lIns="0" tIns="0" rIns="0" bIns="0" anchor="t"/>
          <a:lstStyle>
            <a:lvl1pPr indent="0">
              <a:lnSpc>
                <a:spcPts val="2000"/>
              </a:lnSpc>
              <a:spcBef>
                <a:spcPts val="1000"/>
              </a:spcBef>
              <a:buFont typeface="Arial" panose="020B0604020202020204" pitchFamily="34" charset="0"/>
              <a:buNone/>
              <a:defRPr>
                <a:solidFill>
                  <a:srgbClr val="005FAA"/>
                </a:solidFill>
                <a:latin typeface="Poppins" pitchFamily="2" charset="77"/>
                <a:cs typeface="Poppins"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685800">
              <a:lnSpc>
                <a:spcPts val="1500"/>
              </a:lnSpc>
              <a:spcBef>
                <a:spcPts val="750"/>
              </a:spcBef>
              <a:buClrTx/>
            </a:pPr>
            <a:r>
              <a:rPr lang="en-US" sz="1350" kern="1200" dirty="0">
                <a:latin typeface="Poppins"/>
                <a:ea typeface="+mn-ea"/>
              </a:rPr>
              <a:t>But beyond this OBIS promotes a culture of cooperation by supporting training and capacity development. </a:t>
            </a:r>
            <a:endParaRPr lang="en-US" sz="1350" kern="1200" dirty="0">
              <a:ea typeface="+mn-ea"/>
            </a:endParaRPr>
          </a:p>
        </p:txBody>
      </p:sp>
    </p:spTree>
    <p:extLst>
      <p:ext uri="{BB962C8B-B14F-4D97-AF65-F5344CB8AC3E}">
        <p14:creationId xmlns:p14="http://schemas.microsoft.com/office/powerpoint/2010/main" val="4000140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CE4CDD80-5E1B-419D-8AE9-0F90F7F39988}"/>
              </a:ext>
            </a:extLst>
          </p:cNvPr>
          <p:cNvPicPr>
            <a:picLocks noGrp="1" noChangeAspect="1"/>
          </p:cNvPicPr>
          <p:nvPr>
            <p:ph idx="1"/>
          </p:nvPr>
        </p:nvPicPr>
        <p:blipFill>
          <a:blip r:embed="rId3"/>
          <a:stretch>
            <a:fillRect/>
          </a:stretch>
        </p:blipFill>
        <p:spPr>
          <a:xfrm>
            <a:off x="2025553" y="1207115"/>
            <a:ext cx="6821387" cy="3816014"/>
          </a:xfrm>
        </p:spPr>
      </p:pic>
      <p:sp>
        <p:nvSpPr>
          <p:cNvPr id="5" name="Title 1">
            <a:extLst>
              <a:ext uri="{FF2B5EF4-FFF2-40B4-BE49-F238E27FC236}">
                <a16:creationId xmlns:a16="http://schemas.microsoft.com/office/drawing/2014/main" id="{97620384-D4F3-E540-A426-0DEF84DAEA2D}"/>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Poppins" pitchFamily="2" charset="77"/>
                <a:cs typeface="Poppins" pitchFamily="2" charset="77"/>
              </a:rPr>
              <a:t>OBIS</a:t>
            </a:r>
          </a:p>
          <a:p>
            <a:pPr defTabSz="685800">
              <a:buClrTx/>
            </a:pPr>
            <a:r>
              <a:rPr lang="en-US" sz="3600" b="1" dirty="0">
                <a:solidFill>
                  <a:srgbClr val="005FAA"/>
                </a:solidFill>
                <a:latin typeface="Poppins" pitchFamily="2" charset="77"/>
                <a:cs typeface="Poppins" pitchFamily="2" charset="77"/>
              </a:rPr>
              <a:t>Data life cycle</a:t>
            </a:r>
          </a:p>
        </p:txBody>
      </p:sp>
    </p:spTree>
    <p:extLst>
      <p:ext uri="{BB962C8B-B14F-4D97-AF65-F5344CB8AC3E}">
        <p14:creationId xmlns:p14="http://schemas.microsoft.com/office/powerpoint/2010/main" val="788725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B593-CAF6-0840-B2BE-CB15801EB426}"/>
              </a:ext>
            </a:extLst>
          </p:cNvPr>
          <p:cNvSpPr>
            <a:spLocks noGrp="1"/>
          </p:cNvSpPr>
          <p:nvPr>
            <p:ph type="title"/>
          </p:nvPr>
        </p:nvSpPr>
        <p:spPr>
          <a:xfrm>
            <a:off x="656035" y="465535"/>
            <a:ext cx="2473421" cy="1386914"/>
          </a:xfrm>
        </p:spPr>
        <p:txBody>
          <a:bodyPr lIns="0" tIns="0" rIns="0" bIns="0" anchor="t"/>
          <a:lstStyle/>
          <a:p>
            <a:r>
              <a:rPr lang="en-US" sz="3600" b="1" dirty="0">
                <a:solidFill>
                  <a:srgbClr val="005FAA"/>
                </a:solidFill>
                <a:latin typeface="Poppins" pitchFamily="2" charset="77"/>
                <a:cs typeface="Poppins" pitchFamily="2" charset="77"/>
              </a:rPr>
              <a:t>From Nature to Numbers</a:t>
            </a:r>
          </a:p>
        </p:txBody>
      </p:sp>
      <p:grpSp>
        <p:nvGrpSpPr>
          <p:cNvPr id="29" name="Group 28">
            <a:extLst>
              <a:ext uri="{FF2B5EF4-FFF2-40B4-BE49-F238E27FC236}">
                <a16:creationId xmlns:a16="http://schemas.microsoft.com/office/drawing/2014/main" id="{9393DB1E-B82D-B644-BA0F-C5FFBF1EEA8C}"/>
              </a:ext>
            </a:extLst>
          </p:cNvPr>
          <p:cNvGrpSpPr/>
          <p:nvPr/>
        </p:nvGrpSpPr>
        <p:grpSpPr>
          <a:xfrm>
            <a:off x="874986" y="2057399"/>
            <a:ext cx="1887901" cy="1805153"/>
            <a:chOff x="1166648" y="2743199"/>
            <a:chExt cx="2517201" cy="2406870"/>
          </a:xfrm>
        </p:grpSpPr>
        <p:sp>
          <p:nvSpPr>
            <p:cNvPr id="5" name="Rectangle 4">
              <a:extLst>
                <a:ext uri="{FF2B5EF4-FFF2-40B4-BE49-F238E27FC236}">
                  <a16:creationId xmlns:a16="http://schemas.microsoft.com/office/drawing/2014/main" id="{04535D4F-D46A-DA47-ABF5-60705F98D707}"/>
                </a:ext>
              </a:extLst>
            </p:cNvPr>
            <p:cNvSpPr/>
            <p:nvPr/>
          </p:nvSpPr>
          <p:spPr>
            <a:xfrm>
              <a:off x="1166648" y="2743199"/>
              <a:ext cx="2406869" cy="283779"/>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6" name="Text Placeholder 3">
              <a:extLst>
                <a:ext uri="{FF2B5EF4-FFF2-40B4-BE49-F238E27FC236}">
                  <a16:creationId xmlns:a16="http://schemas.microsoft.com/office/drawing/2014/main" id="{8B97D7CD-ED25-7C46-B1D9-392874C9B2D6}"/>
                </a:ext>
              </a:extLst>
            </p:cNvPr>
            <p:cNvSpPr txBox="1">
              <a:spLocks/>
            </p:cNvSpPr>
            <p:nvPr/>
          </p:nvSpPr>
          <p:spPr>
            <a:xfrm>
              <a:off x="1276980" y="2762633"/>
              <a:ext cx="2406869" cy="2387436"/>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defTabSz="685800">
                <a:lnSpc>
                  <a:spcPts val="1500"/>
                </a:lnSpc>
                <a:spcBef>
                  <a:spcPts val="750"/>
                </a:spcBef>
                <a:buClrTx/>
              </a:pPr>
              <a:r>
                <a:rPr lang="en-GB" sz="1350" dirty="0">
                  <a:solidFill>
                    <a:prstClr val="white"/>
                  </a:solidFill>
                  <a:latin typeface="Poppins" pitchFamily="2" charset="77"/>
                  <a:cs typeface="Poppins" pitchFamily="2" charset="77"/>
                </a:rPr>
                <a:t>Presence/Absence data</a:t>
              </a:r>
            </a:p>
            <a:p>
              <a:pPr defTabSz="685800">
                <a:lnSpc>
                  <a:spcPts val="1500"/>
                </a:lnSpc>
                <a:spcBef>
                  <a:spcPts val="750"/>
                </a:spcBef>
                <a:buClrTx/>
              </a:pPr>
              <a:r>
                <a:rPr lang="en-GB" sz="1350" dirty="0">
                  <a:solidFill>
                    <a:srgbClr val="005FAA"/>
                  </a:solidFill>
                  <a:latin typeface="Poppins" pitchFamily="2" charset="77"/>
                  <a:cs typeface="Poppins" pitchFamily="2" charset="77"/>
                </a:rPr>
                <a:t>can originate from sporadic sightings or novel detection methods such as environmental DNA. This quantitative data allows the </a:t>
              </a:r>
              <a:r>
                <a:rPr lang="en-GB" sz="1350" b="1" dirty="0">
                  <a:solidFill>
                    <a:srgbClr val="005FAA"/>
                  </a:solidFill>
                  <a:latin typeface="Poppins" pitchFamily="2" charset="77"/>
                  <a:cs typeface="Poppins" pitchFamily="2" charset="77"/>
                </a:rPr>
                <a:t>establishment of species ranges</a:t>
              </a:r>
              <a:r>
                <a:rPr lang="en-GB" sz="1350" dirty="0">
                  <a:solidFill>
                    <a:srgbClr val="005FAA"/>
                  </a:solidFill>
                  <a:latin typeface="Poppins" pitchFamily="2" charset="77"/>
                  <a:cs typeface="Poppins" pitchFamily="2" charset="77"/>
                </a:rPr>
                <a:t>.</a:t>
              </a:r>
              <a:endParaRPr lang="en-US" sz="1350" dirty="0">
                <a:solidFill>
                  <a:srgbClr val="005FAA"/>
                </a:solidFill>
                <a:latin typeface="Poppins" pitchFamily="2" charset="77"/>
                <a:cs typeface="Poppins" pitchFamily="2" charset="77"/>
              </a:endParaRPr>
            </a:p>
          </p:txBody>
        </p:sp>
      </p:grpSp>
      <p:cxnSp>
        <p:nvCxnSpPr>
          <p:cNvPr id="15" name="Straight Connector 14">
            <a:extLst>
              <a:ext uri="{FF2B5EF4-FFF2-40B4-BE49-F238E27FC236}">
                <a16:creationId xmlns:a16="http://schemas.microsoft.com/office/drawing/2014/main" id="{9D1158B1-5C13-4A44-ABF9-EFD655523CB7}"/>
              </a:ext>
            </a:extLst>
          </p:cNvPr>
          <p:cNvCxnSpPr>
            <a:cxnSpLocks/>
          </p:cNvCxnSpPr>
          <p:nvPr/>
        </p:nvCxnSpPr>
        <p:spPr>
          <a:xfrm>
            <a:off x="2680138" y="2175642"/>
            <a:ext cx="645524" cy="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B5A4EA7-DDDB-1340-83FA-CE5B5A37F347}"/>
              </a:ext>
            </a:extLst>
          </p:cNvPr>
          <p:cNvCxnSpPr>
            <a:cxnSpLocks/>
          </p:cNvCxnSpPr>
          <p:nvPr/>
        </p:nvCxnSpPr>
        <p:spPr>
          <a:xfrm flipV="1">
            <a:off x="3325663" y="1182415"/>
            <a:ext cx="584186" cy="99323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pic>
        <p:nvPicPr>
          <p:cNvPr id="4" name="Picture 3" descr="A picture containing dark, holding, clock, person&#10;&#10;Description automatically generated">
            <a:extLst>
              <a:ext uri="{FF2B5EF4-FFF2-40B4-BE49-F238E27FC236}">
                <a16:creationId xmlns:a16="http://schemas.microsoft.com/office/drawing/2014/main" id="{764C39E3-D8B1-D443-B42D-DEF1A591E470}"/>
              </a:ext>
            </a:extLst>
          </p:cNvPr>
          <p:cNvPicPr>
            <a:picLocks noChangeAspect="1"/>
          </p:cNvPicPr>
          <p:nvPr/>
        </p:nvPicPr>
        <p:blipFill rotWithShape="1">
          <a:blip r:embed="rId3"/>
          <a:srcRect l="13927" t="6510" r="18093"/>
          <a:stretch/>
        </p:blipFill>
        <p:spPr>
          <a:xfrm>
            <a:off x="3471863" y="465535"/>
            <a:ext cx="5173127" cy="4677965"/>
          </a:xfrm>
          <a:prstGeom prst="rect">
            <a:avLst/>
          </a:prstGeom>
        </p:spPr>
      </p:pic>
    </p:spTree>
    <p:extLst>
      <p:ext uri="{BB962C8B-B14F-4D97-AF65-F5344CB8AC3E}">
        <p14:creationId xmlns:p14="http://schemas.microsoft.com/office/powerpoint/2010/main" val="2580644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641552-A261-2546-BA60-C878EE11DC56}"/>
              </a:ext>
            </a:extLst>
          </p:cNvPr>
          <p:cNvSpPr/>
          <p:nvPr/>
        </p:nvSpPr>
        <p:spPr>
          <a:xfrm>
            <a:off x="874987" y="2057400"/>
            <a:ext cx="1608083" cy="189186"/>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A4280523-2371-7A4C-AF96-5AC5B7E82356}"/>
              </a:ext>
            </a:extLst>
          </p:cNvPr>
          <p:cNvSpPr>
            <a:spLocks noGrp="1"/>
          </p:cNvSpPr>
          <p:nvPr>
            <p:ph type="body" sz="half" idx="2"/>
          </p:nvPr>
        </p:nvSpPr>
        <p:spPr>
          <a:xfrm>
            <a:off x="959717" y="2060190"/>
            <a:ext cx="1974651" cy="1846867"/>
          </a:xfrm>
        </p:spPr>
        <p:txBody>
          <a:bodyPr lIns="0" tIns="0" rIns="0" bIns="0"/>
          <a:lstStyle/>
          <a:p>
            <a:pPr>
              <a:lnSpc>
                <a:spcPts val="1500"/>
              </a:lnSpc>
            </a:pPr>
            <a:r>
              <a:rPr lang="en-GB" sz="1350" dirty="0">
                <a:solidFill>
                  <a:schemeClr val="bg1"/>
                </a:solidFill>
                <a:latin typeface="Poppins" pitchFamily="2" charset="77"/>
                <a:cs typeface="Poppins" pitchFamily="2" charset="77"/>
              </a:rPr>
              <a:t>Abundance data </a:t>
            </a:r>
          </a:p>
          <a:p>
            <a:pPr>
              <a:lnSpc>
                <a:spcPts val="1500"/>
              </a:lnSpc>
            </a:pPr>
            <a:r>
              <a:rPr lang="en-GB" sz="1350" dirty="0">
                <a:solidFill>
                  <a:srgbClr val="005FAA"/>
                </a:solidFill>
                <a:latin typeface="Poppins" pitchFamily="2" charset="77"/>
                <a:cs typeface="Poppins" pitchFamily="2" charset="77"/>
              </a:rPr>
              <a:t>represents </a:t>
            </a:r>
            <a:r>
              <a:rPr lang="en-GB" sz="1350" b="1" dirty="0">
                <a:solidFill>
                  <a:srgbClr val="005FAA"/>
                </a:solidFill>
                <a:latin typeface="Poppins" pitchFamily="2" charset="77"/>
                <a:cs typeface="Poppins" pitchFamily="2" charset="77"/>
              </a:rPr>
              <a:t>the number of individuals </a:t>
            </a:r>
            <a:r>
              <a:rPr lang="en-GB" sz="1350" dirty="0">
                <a:solidFill>
                  <a:srgbClr val="005FAA"/>
                </a:solidFill>
                <a:latin typeface="Poppins" pitchFamily="2" charset="77"/>
                <a:cs typeface="Poppins" pitchFamily="2" charset="77"/>
              </a:rPr>
              <a:t>of a species in a given area or volume of seawater or sediment. This is a key metric for the conservation of vulnerable organisms and the management of species populations like fish stocks.</a:t>
            </a:r>
          </a:p>
          <a:p>
            <a:pPr>
              <a:lnSpc>
                <a:spcPts val="1500"/>
              </a:lnSpc>
            </a:pPr>
            <a:endParaRPr lang="en-US" sz="1350" dirty="0">
              <a:solidFill>
                <a:srgbClr val="005FAA"/>
              </a:solidFill>
              <a:latin typeface="Poppins" pitchFamily="2" charset="77"/>
              <a:cs typeface="Poppins" pitchFamily="2" charset="77"/>
            </a:endParaRPr>
          </a:p>
        </p:txBody>
      </p:sp>
      <p:pic>
        <p:nvPicPr>
          <p:cNvPr id="7" name="Picture 6">
            <a:extLst>
              <a:ext uri="{FF2B5EF4-FFF2-40B4-BE49-F238E27FC236}">
                <a16:creationId xmlns:a16="http://schemas.microsoft.com/office/drawing/2014/main" id="{DA6A10E9-3565-AD49-AABC-DE7365ABDF33}"/>
              </a:ext>
            </a:extLst>
          </p:cNvPr>
          <p:cNvPicPr>
            <a:picLocks noChangeAspect="1"/>
          </p:cNvPicPr>
          <p:nvPr/>
        </p:nvPicPr>
        <p:blipFill>
          <a:blip r:embed="rId3"/>
          <a:stretch>
            <a:fillRect/>
          </a:stretch>
        </p:blipFill>
        <p:spPr>
          <a:xfrm>
            <a:off x="3605667" y="465535"/>
            <a:ext cx="4882299" cy="4432883"/>
          </a:xfrm>
          <a:prstGeom prst="rect">
            <a:avLst/>
          </a:prstGeom>
        </p:spPr>
      </p:pic>
      <p:cxnSp>
        <p:nvCxnSpPr>
          <p:cNvPr id="12" name="Straight Connector 11">
            <a:extLst>
              <a:ext uri="{FF2B5EF4-FFF2-40B4-BE49-F238E27FC236}">
                <a16:creationId xmlns:a16="http://schemas.microsoft.com/office/drawing/2014/main" id="{56D0918A-B0D1-3A48-8486-5467E6796D7A}"/>
              </a:ext>
            </a:extLst>
          </p:cNvPr>
          <p:cNvCxnSpPr>
            <a:cxnSpLocks/>
          </p:cNvCxnSpPr>
          <p:nvPr/>
        </p:nvCxnSpPr>
        <p:spPr>
          <a:xfrm>
            <a:off x="2483070" y="2159876"/>
            <a:ext cx="1072055" cy="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D46B319-00DC-B949-8EDD-7DB21779175C}"/>
              </a:ext>
            </a:extLst>
          </p:cNvPr>
          <p:cNvCxnSpPr/>
          <p:nvPr/>
        </p:nvCxnSpPr>
        <p:spPr>
          <a:xfrm flipV="1">
            <a:off x="3555125" y="1056290"/>
            <a:ext cx="543910" cy="1111469"/>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9DF6D9D2-41D1-408A-8133-E708E2348C2C}"/>
              </a:ext>
            </a:extLst>
          </p:cNvPr>
          <p:cNvSpPr txBox="1">
            <a:spLocks/>
          </p:cNvSpPr>
          <p:nvPr/>
        </p:nvSpPr>
        <p:spPr>
          <a:xfrm>
            <a:off x="656035" y="465535"/>
            <a:ext cx="2473421" cy="1386914"/>
          </a:xfrm>
          <a:prstGeom prst="rect">
            <a:avLst/>
          </a:prstGeom>
        </p:spPr>
        <p:txBody>
          <a:bodyPr lIns="0" tIns="0" rIns="0" bIns="0" anchor="t"/>
          <a:lstStyle>
            <a:lvl1pPr algn="l" defTabSz="685800" rtl="0" eaLnBrk="1" latinLnBrk="0" hangingPunct="1">
              <a:lnSpc>
                <a:spcPct val="90000"/>
              </a:lnSpc>
              <a:spcBef>
                <a:spcPct val="0"/>
              </a:spcBef>
              <a:buNone/>
              <a:defRPr sz="2400" kern="1200">
                <a:solidFill>
                  <a:schemeClr val="tx1"/>
                </a:solidFill>
                <a:latin typeface="+mj-lt"/>
                <a:ea typeface="+mj-ea"/>
                <a:cs typeface="+mj-cs"/>
              </a:defRPr>
            </a:lvl1pPr>
          </a:lstStyle>
          <a:p>
            <a:pPr>
              <a:buClrTx/>
              <a:buFontTx/>
            </a:pPr>
            <a:r>
              <a:rPr lang="en-US" sz="3600" b="1">
                <a:solidFill>
                  <a:srgbClr val="005FAA"/>
                </a:solidFill>
                <a:latin typeface="Poppins" pitchFamily="2" charset="77"/>
                <a:cs typeface="Poppins" pitchFamily="2" charset="77"/>
              </a:rPr>
              <a:t>From Nature to Numbers</a:t>
            </a:r>
            <a:endParaRPr lang="en-US" sz="3600" b="1"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3606156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8E3C7B-8FF8-CB4D-A295-6D236611CD2F}"/>
              </a:ext>
            </a:extLst>
          </p:cNvPr>
          <p:cNvSpPr/>
          <p:nvPr/>
        </p:nvSpPr>
        <p:spPr>
          <a:xfrm>
            <a:off x="882868" y="2065282"/>
            <a:ext cx="1229711" cy="212834"/>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AF1E1A13-7502-7F4F-BEE8-21DD0DC357E5}"/>
              </a:ext>
            </a:extLst>
          </p:cNvPr>
          <p:cNvSpPr>
            <a:spLocks noGrp="1"/>
          </p:cNvSpPr>
          <p:nvPr>
            <p:ph type="body" sz="half" idx="2"/>
          </p:nvPr>
        </p:nvSpPr>
        <p:spPr>
          <a:xfrm>
            <a:off x="954739" y="2085452"/>
            <a:ext cx="1876013" cy="1940351"/>
          </a:xfrm>
        </p:spPr>
        <p:txBody>
          <a:bodyPr lIns="0" tIns="0" rIns="0" bIns="0"/>
          <a:lstStyle/>
          <a:p>
            <a:pPr>
              <a:lnSpc>
                <a:spcPts val="1500"/>
              </a:lnSpc>
            </a:pPr>
            <a:r>
              <a:rPr lang="en-GB" sz="1350" dirty="0">
                <a:solidFill>
                  <a:schemeClr val="bg1"/>
                </a:solidFill>
                <a:latin typeface="Poppins" pitchFamily="2" charset="77"/>
                <a:cs typeface="Poppins" pitchFamily="2" charset="77"/>
              </a:rPr>
              <a:t>Historical data</a:t>
            </a:r>
          </a:p>
          <a:p>
            <a:pPr>
              <a:lnSpc>
                <a:spcPts val="1500"/>
              </a:lnSpc>
            </a:pPr>
            <a:r>
              <a:rPr lang="en-GB" sz="1350" dirty="0">
                <a:solidFill>
                  <a:srgbClr val="005FAA"/>
                </a:solidFill>
                <a:latin typeface="Poppins" pitchFamily="2" charset="77"/>
                <a:cs typeface="Poppins" pitchFamily="2" charset="77"/>
              </a:rPr>
              <a:t>characterises historic records and findings preserved in archives, libraries and older data series which enable </a:t>
            </a:r>
            <a:r>
              <a:rPr lang="en-GB" sz="1350" b="1" dirty="0">
                <a:solidFill>
                  <a:srgbClr val="005FAA"/>
                </a:solidFill>
                <a:latin typeface="Poppins" pitchFamily="2" charset="77"/>
                <a:cs typeface="Poppins" pitchFamily="2" charset="77"/>
              </a:rPr>
              <a:t>comparative analysis over time</a:t>
            </a:r>
            <a:r>
              <a:rPr lang="en-GB" sz="1350" dirty="0">
                <a:solidFill>
                  <a:srgbClr val="005FAA"/>
                </a:solidFill>
                <a:latin typeface="Poppins" pitchFamily="2" charset="77"/>
                <a:cs typeface="Poppins" pitchFamily="2" charset="77"/>
              </a:rPr>
              <a:t>. </a:t>
            </a:r>
          </a:p>
          <a:p>
            <a:pPr>
              <a:lnSpc>
                <a:spcPts val="1500"/>
              </a:lnSpc>
            </a:pPr>
            <a:endParaRPr lang="en-US" sz="1350" dirty="0">
              <a:solidFill>
                <a:srgbClr val="005FAA"/>
              </a:solidFill>
              <a:latin typeface="Poppins" pitchFamily="2" charset="77"/>
              <a:cs typeface="Poppins" pitchFamily="2" charset="77"/>
            </a:endParaRPr>
          </a:p>
        </p:txBody>
      </p:sp>
      <p:sp>
        <p:nvSpPr>
          <p:cNvPr id="5" name="Title 1">
            <a:extLst>
              <a:ext uri="{FF2B5EF4-FFF2-40B4-BE49-F238E27FC236}">
                <a16:creationId xmlns:a16="http://schemas.microsoft.com/office/drawing/2014/main" id="{E730454E-6E51-1A4B-8430-03E7545B7328}"/>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a:solidFill>
                  <a:srgbClr val="005FAA"/>
                </a:solidFill>
                <a:latin typeface="Poppins" pitchFamily="2" charset="77"/>
                <a:cs typeface="Poppins" pitchFamily="2" charset="77"/>
              </a:rPr>
              <a:t>From Nature to Numbers</a:t>
            </a:r>
          </a:p>
        </p:txBody>
      </p:sp>
      <p:cxnSp>
        <p:nvCxnSpPr>
          <p:cNvPr id="11" name="Straight Connector 10">
            <a:extLst>
              <a:ext uri="{FF2B5EF4-FFF2-40B4-BE49-F238E27FC236}">
                <a16:creationId xmlns:a16="http://schemas.microsoft.com/office/drawing/2014/main" id="{86523854-7DE6-BD49-B536-1E109C48EC0D}"/>
              </a:ext>
            </a:extLst>
          </p:cNvPr>
          <p:cNvCxnSpPr>
            <a:cxnSpLocks/>
          </p:cNvCxnSpPr>
          <p:nvPr/>
        </p:nvCxnSpPr>
        <p:spPr>
          <a:xfrm>
            <a:off x="2064422" y="2175642"/>
            <a:ext cx="1072055" cy="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1CB2F52-8D27-8442-A5FE-F4D21D8C3210}"/>
              </a:ext>
            </a:extLst>
          </p:cNvPr>
          <p:cNvCxnSpPr>
            <a:cxnSpLocks/>
          </p:cNvCxnSpPr>
          <p:nvPr/>
        </p:nvCxnSpPr>
        <p:spPr>
          <a:xfrm>
            <a:off x="3138385" y="2180109"/>
            <a:ext cx="1000187" cy="1336711"/>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pic>
        <p:nvPicPr>
          <p:cNvPr id="6" name="Picture 5" descr="Diagram&#10;&#10;Description automatically generated">
            <a:extLst>
              <a:ext uri="{FF2B5EF4-FFF2-40B4-BE49-F238E27FC236}">
                <a16:creationId xmlns:a16="http://schemas.microsoft.com/office/drawing/2014/main" id="{C8D02D5D-609C-5B41-9D35-2EF0138833D5}"/>
              </a:ext>
            </a:extLst>
          </p:cNvPr>
          <p:cNvPicPr>
            <a:picLocks noChangeAspect="1"/>
          </p:cNvPicPr>
          <p:nvPr/>
        </p:nvPicPr>
        <p:blipFill>
          <a:blip r:embed="rId3"/>
          <a:stretch>
            <a:fillRect/>
          </a:stretch>
        </p:blipFill>
        <p:spPr>
          <a:xfrm>
            <a:off x="3912374" y="195943"/>
            <a:ext cx="4835504" cy="4947557"/>
          </a:xfrm>
          <a:prstGeom prst="rect">
            <a:avLst/>
          </a:prstGeom>
        </p:spPr>
      </p:pic>
    </p:spTree>
    <p:extLst>
      <p:ext uri="{BB962C8B-B14F-4D97-AF65-F5344CB8AC3E}">
        <p14:creationId xmlns:p14="http://schemas.microsoft.com/office/powerpoint/2010/main" val="683926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8E3C7B-8FF8-CB4D-A295-6D236611CD2F}"/>
              </a:ext>
            </a:extLst>
          </p:cNvPr>
          <p:cNvSpPr/>
          <p:nvPr/>
        </p:nvSpPr>
        <p:spPr>
          <a:xfrm>
            <a:off x="882869" y="2065282"/>
            <a:ext cx="1316421" cy="212834"/>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AF1E1A13-7502-7F4F-BEE8-21DD0DC357E5}"/>
              </a:ext>
            </a:extLst>
          </p:cNvPr>
          <p:cNvSpPr>
            <a:spLocks noGrp="1"/>
          </p:cNvSpPr>
          <p:nvPr>
            <p:ph type="body" sz="half" idx="2"/>
          </p:nvPr>
        </p:nvSpPr>
        <p:spPr>
          <a:xfrm>
            <a:off x="953035" y="2087739"/>
            <a:ext cx="1876013" cy="1483150"/>
          </a:xfrm>
        </p:spPr>
        <p:txBody>
          <a:bodyPr lIns="0" tIns="0" rIns="0" bIns="0"/>
          <a:lstStyle/>
          <a:p>
            <a:pPr>
              <a:lnSpc>
                <a:spcPts val="1500"/>
              </a:lnSpc>
            </a:pPr>
            <a:r>
              <a:rPr lang="en-GB" sz="1350" dirty="0">
                <a:solidFill>
                  <a:schemeClr val="bg1"/>
                </a:solidFill>
                <a:latin typeface="Poppins" pitchFamily="2" charset="77"/>
                <a:cs typeface="Poppins" pitchFamily="2" charset="77"/>
              </a:rPr>
              <a:t>Habitat</a:t>
            </a:r>
            <a:r>
              <a:rPr lang="en-GB" sz="1350" dirty="0">
                <a:solidFill>
                  <a:srgbClr val="005FAA"/>
                </a:solidFill>
                <a:latin typeface="Poppins" pitchFamily="2" charset="77"/>
                <a:cs typeface="Poppins" pitchFamily="2" charset="77"/>
              </a:rPr>
              <a:t> </a:t>
            </a:r>
            <a:r>
              <a:rPr lang="en-GB" sz="1350" dirty="0">
                <a:solidFill>
                  <a:schemeClr val="bg1"/>
                </a:solidFill>
                <a:latin typeface="Poppins" pitchFamily="2" charset="77"/>
                <a:cs typeface="Poppins" pitchFamily="2" charset="77"/>
              </a:rPr>
              <a:t>data</a:t>
            </a:r>
            <a:endParaRPr lang="en-GB" sz="1350" dirty="0">
              <a:solidFill>
                <a:srgbClr val="005FAA"/>
              </a:solidFill>
              <a:latin typeface="Poppins" pitchFamily="2" charset="77"/>
              <a:cs typeface="Poppins" pitchFamily="2" charset="77"/>
            </a:endParaRPr>
          </a:p>
          <a:p>
            <a:pPr>
              <a:lnSpc>
                <a:spcPts val="1500"/>
              </a:lnSpc>
            </a:pPr>
            <a:r>
              <a:rPr lang="en-GB" sz="1350" dirty="0">
                <a:solidFill>
                  <a:srgbClr val="005FAA"/>
                </a:solidFill>
                <a:latin typeface="Poppins" pitchFamily="2" charset="77"/>
                <a:cs typeface="Poppins" pitchFamily="2" charset="77"/>
              </a:rPr>
              <a:t>represents data about </a:t>
            </a:r>
            <a:r>
              <a:rPr lang="en-GB" sz="1350" b="1" dirty="0">
                <a:solidFill>
                  <a:srgbClr val="005FAA"/>
                </a:solidFill>
                <a:latin typeface="Poppins" pitchFamily="2" charset="77"/>
                <a:cs typeface="Poppins" pitchFamily="2" charset="77"/>
              </a:rPr>
              <a:t>biological as well as habitat and geographic diversity. </a:t>
            </a:r>
            <a:endParaRPr lang="en-US" sz="1350" b="1" dirty="0">
              <a:solidFill>
                <a:srgbClr val="005FAA"/>
              </a:solidFill>
              <a:latin typeface="Poppins" pitchFamily="2" charset="77"/>
              <a:cs typeface="Poppins" pitchFamily="2" charset="77"/>
            </a:endParaRPr>
          </a:p>
        </p:txBody>
      </p:sp>
      <p:sp>
        <p:nvSpPr>
          <p:cNvPr id="5" name="Title 1">
            <a:extLst>
              <a:ext uri="{FF2B5EF4-FFF2-40B4-BE49-F238E27FC236}">
                <a16:creationId xmlns:a16="http://schemas.microsoft.com/office/drawing/2014/main" id="{E730454E-6E51-1A4B-8430-03E7545B7328}"/>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a:solidFill>
                  <a:srgbClr val="005FAA"/>
                </a:solidFill>
                <a:latin typeface="Poppins" pitchFamily="2" charset="77"/>
                <a:cs typeface="Poppins" pitchFamily="2" charset="77"/>
              </a:rPr>
              <a:t>From Nature to Numbers</a:t>
            </a:r>
          </a:p>
        </p:txBody>
      </p:sp>
      <p:pic>
        <p:nvPicPr>
          <p:cNvPr id="6" name="Picture 6">
            <a:extLst>
              <a:ext uri="{FF2B5EF4-FFF2-40B4-BE49-F238E27FC236}">
                <a16:creationId xmlns:a16="http://schemas.microsoft.com/office/drawing/2014/main" id="{298D6ABC-53D1-46D8-814B-396E420537B8}"/>
              </a:ext>
            </a:extLst>
          </p:cNvPr>
          <p:cNvPicPr>
            <a:picLocks noChangeAspect="1"/>
          </p:cNvPicPr>
          <p:nvPr/>
        </p:nvPicPr>
        <p:blipFill>
          <a:blip r:embed="rId3"/>
          <a:stretch>
            <a:fillRect/>
          </a:stretch>
        </p:blipFill>
        <p:spPr>
          <a:xfrm>
            <a:off x="3623667" y="246857"/>
            <a:ext cx="5522118" cy="4649786"/>
          </a:xfrm>
          <a:prstGeom prst="rect">
            <a:avLst/>
          </a:prstGeom>
        </p:spPr>
      </p:pic>
      <p:cxnSp>
        <p:nvCxnSpPr>
          <p:cNvPr id="12" name="Straight Connector 11">
            <a:extLst>
              <a:ext uri="{FF2B5EF4-FFF2-40B4-BE49-F238E27FC236}">
                <a16:creationId xmlns:a16="http://schemas.microsoft.com/office/drawing/2014/main" id="{61CB2F52-8D27-8442-A5FE-F4D21D8C3210}"/>
              </a:ext>
            </a:extLst>
          </p:cNvPr>
          <p:cNvCxnSpPr>
            <a:cxnSpLocks/>
          </p:cNvCxnSpPr>
          <p:nvPr/>
        </p:nvCxnSpPr>
        <p:spPr>
          <a:xfrm flipV="1">
            <a:off x="3438607" y="985900"/>
            <a:ext cx="1368521" cy="1162955"/>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6523854-7DE6-BD49-B536-1E109C48EC0D}"/>
              </a:ext>
            </a:extLst>
          </p:cNvPr>
          <p:cNvCxnSpPr>
            <a:cxnSpLocks/>
          </p:cNvCxnSpPr>
          <p:nvPr/>
        </p:nvCxnSpPr>
        <p:spPr>
          <a:xfrm>
            <a:off x="2174563" y="2148853"/>
            <a:ext cx="1277438" cy="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626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8E3C7B-8FF8-CB4D-A295-6D236611CD2F}"/>
              </a:ext>
            </a:extLst>
          </p:cNvPr>
          <p:cNvSpPr/>
          <p:nvPr/>
        </p:nvSpPr>
        <p:spPr>
          <a:xfrm>
            <a:off x="882868" y="2065282"/>
            <a:ext cx="1340069" cy="212834"/>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AF1E1A13-7502-7F4F-BEE8-21DD0DC357E5}"/>
              </a:ext>
            </a:extLst>
          </p:cNvPr>
          <p:cNvSpPr>
            <a:spLocks noGrp="1"/>
          </p:cNvSpPr>
          <p:nvPr>
            <p:ph type="body" sz="half" idx="2"/>
          </p:nvPr>
        </p:nvSpPr>
        <p:spPr>
          <a:xfrm>
            <a:off x="953035" y="2087740"/>
            <a:ext cx="1876013" cy="1230902"/>
          </a:xfrm>
        </p:spPr>
        <p:txBody>
          <a:bodyPr lIns="0" tIns="0" rIns="0" bIns="0"/>
          <a:lstStyle/>
          <a:p>
            <a:pPr>
              <a:lnSpc>
                <a:spcPts val="1500"/>
              </a:lnSpc>
            </a:pPr>
            <a:r>
              <a:rPr lang="en-GB" sz="1350" dirty="0">
                <a:solidFill>
                  <a:schemeClr val="bg1"/>
                </a:solidFill>
                <a:latin typeface="Poppins" pitchFamily="2" charset="77"/>
                <a:cs typeface="Poppins" pitchFamily="2" charset="77"/>
              </a:rPr>
              <a:t>Tracking</a:t>
            </a:r>
            <a:r>
              <a:rPr lang="en-GB" sz="1350" dirty="0">
                <a:solidFill>
                  <a:srgbClr val="005FAA"/>
                </a:solidFill>
                <a:latin typeface="Poppins" pitchFamily="2" charset="77"/>
                <a:cs typeface="Poppins" pitchFamily="2" charset="77"/>
              </a:rPr>
              <a:t> </a:t>
            </a:r>
            <a:r>
              <a:rPr lang="en-GB" sz="1350" dirty="0">
                <a:solidFill>
                  <a:schemeClr val="bg1"/>
                </a:solidFill>
                <a:latin typeface="Poppins" pitchFamily="2" charset="77"/>
                <a:cs typeface="Poppins" pitchFamily="2" charset="77"/>
              </a:rPr>
              <a:t>data</a:t>
            </a:r>
            <a:endParaRPr lang="en-GB" sz="1350" dirty="0">
              <a:solidFill>
                <a:srgbClr val="005FAA"/>
              </a:solidFill>
              <a:latin typeface="Poppins" pitchFamily="2" charset="77"/>
              <a:cs typeface="Poppins" pitchFamily="2" charset="77"/>
            </a:endParaRPr>
          </a:p>
          <a:p>
            <a:pPr>
              <a:lnSpc>
                <a:spcPts val="1500"/>
              </a:lnSpc>
            </a:pPr>
            <a:r>
              <a:rPr lang="en-GB" sz="1350" dirty="0">
                <a:solidFill>
                  <a:srgbClr val="005FAA"/>
                </a:solidFill>
                <a:latin typeface="Poppins" pitchFamily="2" charset="77"/>
                <a:cs typeface="Poppins" pitchFamily="2" charset="77"/>
              </a:rPr>
              <a:t>represents </a:t>
            </a:r>
            <a:r>
              <a:rPr lang="en-GB" sz="1350" b="1" dirty="0">
                <a:solidFill>
                  <a:srgbClr val="005FAA"/>
                </a:solidFill>
                <a:latin typeface="Poppins" pitchFamily="2" charset="77"/>
                <a:cs typeface="Poppins" pitchFamily="2" charset="77"/>
              </a:rPr>
              <a:t>movement data</a:t>
            </a:r>
            <a:r>
              <a:rPr lang="en-GB" sz="1350" dirty="0">
                <a:solidFill>
                  <a:srgbClr val="005FAA"/>
                </a:solidFill>
                <a:latin typeface="Poppins" pitchFamily="2" charset="77"/>
                <a:cs typeface="Poppins" pitchFamily="2" charset="77"/>
              </a:rPr>
              <a:t> that follows animals via satellites or bioacoustics. </a:t>
            </a:r>
            <a:endParaRPr lang="en-US" sz="1350" dirty="0">
              <a:solidFill>
                <a:srgbClr val="005FAA"/>
              </a:solidFill>
              <a:latin typeface="Poppins" pitchFamily="2" charset="77"/>
              <a:cs typeface="Poppins" pitchFamily="2" charset="77"/>
            </a:endParaRPr>
          </a:p>
        </p:txBody>
      </p:sp>
      <p:sp>
        <p:nvSpPr>
          <p:cNvPr id="5" name="Title 1">
            <a:extLst>
              <a:ext uri="{FF2B5EF4-FFF2-40B4-BE49-F238E27FC236}">
                <a16:creationId xmlns:a16="http://schemas.microsoft.com/office/drawing/2014/main" id="{E730454E-6E51-1A4B-8430-03E7545B7328}"/>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a:solidFill>
                  <a:srgbClr val="005FAA"/>
                </a:solidFill>
                <a:latin typeface="Poppins" pitchFamily="2" charset="77"/>
                <a:cs typeface="Poppins" pitchFamily="2" charset="77"/>
              </a:rPr>
              <a:t>From Nature to Numbers</a:t>
            </a:r>
          </a:p>
        </p:txBody>
      </p:sp>
      <p:cxnSp>
        <p:nvCxnSpPr>
          <p:cNvPr id="11" name="Straight Connector 10">
            <a:extLst>
              <a:ext uri="{FF2B5EF4-FFF2-40B4-BE49-F238E27FC236}">
                <a16:creationId xmlns:a16="http://schemas.microsoft.com/office/drawing/2014/main" id="{86523854-7DE6-BD49-B536-1E109C48EC0D}"/>
              </a:ext>
            </a:extLst>
          </p:cNvPr>
          <p:cNvCxnSpPr>
            <a:cxnSpLocks/>
          </p:cNvCxnSpPr>
          <p:nvPr/>
        </p:nvCxnSpPr>
        <p:spPr>
          <a:xfrm>
            <a:off x="2207173" y="2175642"/>
            <a:ext cx="929304" cy="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1CB2F52-8D27-8442-A5FE-F4D21D8C3210}"/>
              </a:ext>
            </a:extLst>
          </p:cNvPr>
          <p:cNvCxnSpPr>
            <a:cxnSpLocks/>
          </p:cNvCxnSpPr>
          <p:nvPr/>
        </p:nvCxnSpPr>
        <p:spPr>
          <a:xfrm flipV="1">
            <a:off x="3129455" y="859222"/>
            <a:ext cx="1521372" cy="1316423"/>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pic>
        <p:nvPicPr>
          <p:cNvPr id="3" name="Picture 2" descr="A picture containing clock&#10;&#10;Description automatically generated">
            <a:extLst>
              <a:ext uri="{FF2B5EF4-FFF2-40B4-BE49-F238E27FC236}">
                <a16:creationId xmlns:a16="http://schemas.microsoft.com/office/drawing/2014/main" id="{588FB05F-AE18-9346-9102-69D1BC9AB7F3}"/>
              </a:ext>
            </a:extLst>
          </p:cNvPr>
          <p:cNvPicPr>
            <a:picLocks noChangeAspect="1"/>
          </p:cNvPicPr>
          <p:nvPr/>
        </p:nvPicPr>
        <p:blipFill>
          <a:blip r:embed="rId3"/>
          <a:stretch>
            <a:fillRect/>
          </a:stretch>
        </p:blipFill>
        <p:spPr>
          <a:xfrm>
            <a:off x="2491929" y="-203597"/>
            <a:ext cx="6267550" cy="5422107"/>
          </a:xfrm>
          <a:prstGeom prst="rect">
            <a:avLst/>
          </a:prstGeom>
        </p:spPr>
      </p:pic>
    </p:spTree>
    <p:extLst>
      <p:ext uri="{BB962C8B-B14F-4D97-AF65-F5344CB8AC3E}">
        <p14:creationId xmlns:p14="http://schemas.microsoft.com/office/powerpoint/2010/main" val="35003506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AD224045-7453-47B4-922F-7E4371E0D477}"/>
              </a:ext>
            </a:extLst>
          </p:cNvPr>
          <p:cNvPicPr>
            <a:picLocks noChangeAspect="1"/>
          </p:cNvPicPr>
          <p:nvPr/>
        </p:nvPicPr>
        <p:blipFill>
          <a:blip r:embed="rId3"/>
          <a:stretch>
            <a:fillRect/>
          </a:stretch>
        </p:blipFill>
        <p:spPr>
          <a:xfrm>
            <a:off x="917763" y="754679"/>
            <a:ext cx="6726926" cy="4241615"/>
          </a:xfrm>
          <a:prstGeom prst="rect">
            <a:avLst/>
          </a:prstGeom>
        </p:spPr>
      </p:pic>
      <p:sp>
        <p:nvSpPr>
          <p:cNvPr id="7" name="Title 1">
            <a:extLst>
              <a:ext uri="{FF2B5EF4-FFF2-40B4-BE49-F238E27FC236}">
                <a16:creationId xmlns:a16="http://schemas.microsoft.com/office/drawing/2014/main" id="{6853D7FA-7F18-7A4E-87B3-5C0A89FA2FD9}"/>
              </a:ext>
            </a:extLst>
          </p:cNvPr>
          <p:cNvSpPr txBox="1">
            <a:spLocks/>
          </p:cNvSpPr>
          <p:nvPr/>
        </p:nvSpPr>
        <p:spPr>
          <a:xfrm>
            <a:off x="254200" y="278011"/>
            <a:ext cx="4384373" cy="1351196"/>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Poppins" pitchFamily="2" charset="77"/>
                <a:cs typeface="Poppins" pitchFamily="2" charset="77"/>
              </a:rPr>
              <a:t>OBIS Data life cycle</a:t>
            </a:r>
          </a:p>
        </p:txBody>
      </p:sp>
      <p:sp>
        <p:nvSpPr>
          <p:cNvPr id="3" name="Rectangle 2">
            <a:extLst>
              <a:ext uri="{FF2B5EF4-FFF2-40B4-BE49-F238E27FC236}">
                <a16:creationId xmlns:a16="http://schemas.microsoft.com/office/drawing/2014/main" id="{9F144806-E8F1-5548-B1E5-468AB78AB004}"/>
              </a:ext>
            </a:extLst>
          </p:cNvPr>
          <p:cNvSpPr/>
          <p:nvPr/>
        </p:nvSpPr>
        <p:spPr>
          <a:xfrm>
            <a:off x="1232004" y="4734682"/>
            <a:ext cx="950901" cy="284693"/>
          </a:xfrm>
          <a:prstGeom prst="rect">
            <a:avLst/>
          </a:prstGeom>
        </p:spPr>
        <p:txBody>
          <a:bodyPr wrap="none">
            <a:spAutoFit/>
          </a:bodyPr>
          <a:lstStyle/>
          <a:p>
            <a:pPr defTabSz="685800">
              <a:lnSpc>
                <a:spcPts val="1500"/>
              </a:lnSpc>
              <a:buClrTx/>
            </a:pPr>
            <a:r>
              <a:rPr lang="en-GB" sz="1350" b="1" kern="1200" dirty="0">
                <a:solidFill>
                  <a:srgbClr val="48B7AF"/>
                </a:solidFill>
                <a:latin typeface="Poppins" pitchFamily="2" charset="77"/>
                <a:ea typeface="+mn-ea"/>
                <a:cs typeface="Poppins" pitchFamily="2" charset="77"/>
              </a:rPr>
              <a:t>Collection:</a:t>
            </a:r>
          </a:p>
        </p:txBody>
      </p:sp>
      <p:sp>
        <p:nvSpPr>
          <p:cNvPr id="6" name="Rectangle 5">
            <a:extLst>
              <a:ext uri="{FF2B5EF4-FFF2-40B4-BE49-F238E27FC236}">
                <a16:creationId xmlns:a16="http://schemas.microsoft.com/office/drawing/2014/main" id="{E2410E8E-191D-2743-8785-11C518217F68}"/>
              </a:ext>
            </a:extLst>
          </p:cNvPr>
          <p:cNvSpPr/>
          <p:nvPr/>
        </p:nvSpPr>
        <p:spPr>
          <a:xfrm>
            <a:off x="3787708" y="4734682"/>
            <a:ext cx="1025152" cy="284693"/>
          </a:xfrm>
          <a:prstGeom prst="rect">
            <a:avLst/>
          </a:prstGeom>
        </p:spPr>
        <p:txBody>
          <a:bodyPr wrap="none">
            <a:spAutoFit/>
          </a:bodyPr>
          <a:lstStyle/>
          <a:p>
            <a:pPr defTabSz="685800">
              <a:lnSpc>
                <a:spcPts val="1500"/>
              </a:lnSpc>
              <a:buClrTx/>
            </a:pPr>
            <a:r>
              <a:rPr lang="en-GB" sz="1350" b="1" kern="1200" dirty="0">
                <a:solidFill>
                  <a:srgbClr val="00B5DC"/>
                </a:solidFill>
                <a:latin typeface="Poppins" pitchFamily="2" charset="77"/>
                <a:ea typeface="+mn-ea"/>
                <a:cs typeface="Poppins" pitchFamily="2" charset="77"/>
              </a:rPr>
              <a:t>Integration:</a:t>
            </a:r>
          </a:p>
        </p:txBody>
      </p:sp>
      <p:sp>
        <p:nvSpPr>
          <p:cNvPr id="8" name="Rectangle 7">
            <a:extLst>
              <a:ext uri="{FF2B5EF4-FFF2-40B4-BE49-F238E27FC236}">
                <a16:creationId xmlns:a16="http://schemas.microsoft.com/office/drawing/2014/main" id="{E8EC3929-B9CE-2744-931D-331D2C9DF497}"/>
              </a:ext>
            </a:extLst>
          </p:cNvPr>
          <p:cNvSpPr/>
          <p:nvPr/>
        </p:nvSpPr>
        <p:spPr>
          <a:xfrm>
            <a:off x="6420886" y="4734683"/>
            <a:ext cx="1039644" cy="284693"/>
          </a:xfrm>
          <a:prstGeom prst="rect">
            <a:avLst/>
          </a:prstGeom>
        </p:spPr>
        <p:txBody>
          <a:bodyPr wrap="none">
            <a:spAutoFit/>
          </a:bodyPr>
          <a:lstStyle/>
          <a:p>
            <a:pPr defTabSz="685800">
              <a:lnSpc>
                <a:spcPts val="1500"/>
              </a:lnSpc>
              <a:buClrTx/>
            </a:pPr>
            <a:r>
              <a:rPr lang="en-GB" sz="1350" b="1" kern="1200" dirty="0">
                <a:solidFill>
                  <a:srgbClr val="EA617F"/>
                </a:solidFill>
                <a:latin typeface="Poppins" pitchFamily="2" charset="77"/>
                <a:ea typeface="+mn-ea"/>
                <a:cs typeface="Poppins" pitchFamily="2" charset="77"/>
              </a:rPr>
              <a:t>Publication:</a:t>
            </a:r>
          </a:p>
        </p:txBody>
      </p:sp>
      <p:sp>
        <p:nvSpPr>
          <p:cNvPr id="9" name="Rectangle 8">
            <a:extLst>
              <a:ext uri="{FF2B5EF4-FFF2-40B4-BE49-F238E27FC236}">
                <a16:creationId xmlns:a16="http://schemas.microsoft.com/office/drawing/2014/main" id="{C987E8D3-3441-034E-AF9C-EA0BB711A052}"/>
              </a:ext>
            </a:extLst>
          </p:cNvPr>
          <p:cNvSpPr/>
          <p:nvPr/>
        </p:nvSpPr>
        <p:spPr>
          <a:xfrm>
            <a:off x="3102908" y="754679"/>
            <a:ext cx="5123330" cy="4318224"/>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10" name="Rectangle 9">
            <a:extLst>
              <a:ext uri="{FF2B5EF4-FFF2-40B4-BE49-F238E27FC236}">
                <a16:creationId xmlns:a16="http://schemas.microsoft.com/office/drawing/2014/main" id="{0A200DF7-C8E4-8247-836D-E18F84F197B5}"/>
              </a:ext>
            </a:extLst>
          </p:cNvPr>
          <p:cNvSpPr/>
          <p:nvPr/>
        </p:nvSpPr>
        <p:spPr>
          <a:xfrm>
            <a:off x="6262003" y="825276"/>
            <a:ext cx="2067485" cy="4318224"/>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Tree>
    <p:extLst>
      <p:ext uri="{BB962C8B-B14F-4D97-AF65-F5344CB8AC3E}">
        <p14:creationId xmlns:p14="http://schemas.microsoft.com/office/powerpoint/2010/main" val="236920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Montserrat"/>
                <a:ea typeface="Montserrat"/>
                <a:cs typeface="Montserrat"/>
                <a:sym typeface="Montserrat"/>
              </a:rPr>
              <a:t>ABOUT OTN</a:t>
            </a:r>
            <a:endParaRPr>
              <a:solidFill>
                <a:srgbClr val="FFFFFF"/>
              </a:solidFill>
              <a:latin typeface="Montserrat"/>
              <a:ea typeface="Montserrat"/>
              <a:cs typeface="Montserrat"/>
              <a:sym typeface="Montserrat"/>
            </a:endParaRPr>
          </a:p>
        </p:txBody>
      </p:sp>
      <p:sp>
        <p:nvSpPr>
          <p:cNvPr id="62" name="Google Shape;62;p14"/>
          <p:cNvSpPr txBox="1">
            <a:spLocks noGrp="1"/>
          </p:cNvSpPr>
          <p:nvPr>
            <p:ph type="body" idx="1"/>
          </p:nvPr>
        </p:nvSpPr>
        <p:spPr>
          <a:xfrm>
            <a:off x="540350" y="2191575"/>
            <a:ext cx="1646100" cy="2049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dirty="0">
                <a:solidFill>
                  <a:srgbClr val="FFFFFF"/>
                </a:solidFill>
                <a:latin typeface="Lato"/>
                <a:ea typeface="Lato"/>
                <a:cs typeface="Lato"/>
                <a:sym typeface="Lato"/>
              </a:rPr>
              <a:t>Global aquatic research, data management and partnership platform headquartered at Dalhousie University in Nova Scotia, Canada.</a:t>
            </a:r>
            <a:endParaRPr sz="1200" dirty="0">
              <a:solidFill>
                <a:srgbClr val="FFFFFF"/>
              </a:solidFill>
              <a:latin typeface="Lato"/>
              <a:ea typeface="Lato"/>
              <a:cs typeface="Lato"/>
              <a:sym typeface="Lato"/>
            </a:endParaRPr>
          </a:p>
        </p:txBody>
      </p:sp>
      <p:sp>
        <p:nvSpPr>
          <p:cNvPr id="63" name="Google Shape;63;p14"/>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 name="Google Shape;64;p14"/>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chemeClr val="lt1"/>
                </a:solidFill>
                <a:latin typeface="Raleway"/>
                <a:ea typeface="Raleway"/>
                <a:cs typeface="Raleway"/>
                <a:sym typeface="Raleway"/>
              </a:rPr>
              <a:t>2</a:t>
            </a:fld>
            <a:endParaRPr b="1">
              <a:solidFill>
                <a:schemeClr val="lt1"/>
              </a:solidFill>
              <a:latin typeface="Raleway"/>
              <a:ea typeface="Raleway"/>
              <a:cs typeface="Raleway"/>
              <a:sym typeface="Raleway"/>
            </a:endParaRPr>
          </a:p>
        </p:txBody>
      </p:sp>
      <p:sp>
        <p:nvSpPr>
          <p:cNvPr id="65" name="Google Shape;65;p14"/>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66" name="Google Shape;66;p14"/>
          <p:cNvPicPr preferRelativeResize="0"/>
          <p:nvPr/>
        </p:nvPicPr>
        <p:blipFill>
          <a:blip r:embed="rId4">
            <a:alphaModFix/>
          </a:blip>
          <a:stretch>
            <a:fillRect/>
          </a:stretch>
        </p:blipFill>
        <p:spPr>
          <a:xfrm>
            <a:off x="1022550" y="1553850"/>
            <a:ext cx="834100" cy="522975"/>
          </a:xfrm>
          <a:prstGeom prst="rect">
            <a:avLst/>
          </a:prstGeom>
          <a:noFill/>
          <a:ln>
            <a:noFill/>
          </a:ln>
        </p:spPr>
      </p:pic>
      <p:sp>
        <p:nvSpPr>
          <p:cNvPr id="67" name="Google Shape;67;p14"/>
          <p:cNvSpPr txBox="1">
            <a:spLocks noGrp="1"/>
          </p:cNvSpPr>
          <p:nvPr>
            <p:ph type="body" idx="1"/>
          </p:nvPr>
        </p:nvSpPr>
        <p:spPr>
          <a:xfrm>
            <a:off x="2643650" y="2191575"/>
            <a:ext cx="1646100" cy="2049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dirty="0">
                <a:solidFill>
                  <a:srgbClr val="FFFFFF"/>
                </a:solidFill>
                <a:latin typeface="Lato"/>
                <a:ea typeface="Lato"/>
                <a:cs typeface="Lato"/>
                <a:sym typeface="Lato"/>
              </a:rPr>
              <a:t>Since 2008, OTN has been deploying state-of-the-art ocean monitoring equipment and marine autonomous vehicles (gliders) in key aquatic locations.</a:t>
            </a:r>
            <a:endParaRPr sz="1200" dirty="0">
              <a:solidFill>
                <a:srgbClr val="FFFFFF"/>
              </a:solidFill>
              <a:latin typeface="Lato"/>
              <a:ea typeface="Lato"/>
              <a:cs typeface="Lato"/>
              <a:sym typeface="Lato"/>
            </a:endParaRPr>
          </a:p>
        </p:txBody>
      </p:sp>
      <p:pic>
        <p:nvPicPr>
          <p:cNvPr id="68" name="Google Shape;68;p14"/>
          <p:cNvPicPr preferRelativeResize="0"/>
          <p:nvPr/>
        </p:nvPicPr>
        <p:blipFill>
          <a:blip r:embed="rId4">
            <a:alphaModFix/>
          </a:blip>
          <a:stretch>
            <a:fillRect/>
          </a:stretch>
        </p:blipFill>
        <p:spPr>
          <a:xfrm>
            <a:off x="3049650" y="1553850"/>
            <a:ext cx="834100" cy="522975"/>
          </a:xfrm>
          <a:prstGeom prst="rect">
            <a:avLst/>
          </a:prstGeom>
          <a:noFill/>
          <a:ln>
            <a:noFill/>
          </a:ln>
        </p:spPr>
      </p:pic>
      <p:sp>
        <p:nvSpPr>
          <p:cNvPr id="69" name="Google Shape;69;p14"/>
          <p:cNvSpPr txBox="1">
            <a:spLocks noGrp="1"/>
          </p:cNvSpPr>
          <p:nvPr>
            <p:ph type="body" idx="1"/>
          </p:nvPr>
        </p:nvSpPr>
        <p:spPr>
          <a:xfrm>
            <a:off x="4746950" y="2191575"/>
            <a:ext cx="1646100" cy="2049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a:solidFill>
                  <a:srgbClr val="FFFFFF"/>
                </a:solidFill>
                <a:latin typeface="Lato"/>
                <a:ea typeface="Lato"/>
                <a:cs typeface="Lato"/>
                <a:sym typeface="Lato"/>
              </a:rPr>
              <a:t>OTN has established partnerships with a global community of stakeholders to document the movements and survival of aquatic animals in the context of changing ocean environments.</a:t>
            </a:r>
            <a:endParaRPr sz="1200">
              <a:solidFill>
                <a:srgbClr val="FFFFFF"/>
              </a:solidFill>
              <a:latin typeface="Lato"/>
              <a:ea typeface="Lato"/>
              <a:cs typeface="Lato"/>
              <a:sym typeface="Lato"/>
            </a:endParaRPr>
          </a:p>
        </p:txBody>
      </p:sp>
      <p:pic>
        <p:nvPicPr>
          <p:cNvPr id="70" name="Google Shape;70;p14"/>
          <p:cNvPicPr preferRelativeResize="0"/>
          <p:nvPr/>
        </p:nvPicPr>
        <p:blipFill>
          <a:blip r:embed="rId4">
            <a:alphaModFix/>
          </a:blip>
          <a:stretch>
            <a:fillRect/>
          </a:stretch>
        </p:blipFill>
        <p:spPr>
          <a:xfrm>
            <a:off x="5152950" y="1553850"/>
            <a:ext cx="834100" cy="522975"/>
          </a:xfrm>
          <a:prstGeom prst="rect">
            <a:avLst/>
          </a:prstGeom>
          <a:noFill/>
          <a:ln>
            <a:noFill/>
          </a:ln>
        </p:spPr>
      </p:pic>
      <p:sp>
        <p:nvSpPr>
          <p:cNvPr id="71" name="Google Shape;71;p14"/>
          <p:cNvSpPr txBox="1">
            <a:spLocks noGrp="1"/>
          </p:cNvSpPr>
          <p:nvPr>
            <p:ph type="body" idx="1"/>
          </p:nvPr>
        </p:nvSpPr>
        <p:spPr>
          <a:xfrm>
            <a:off x="6819950" y="2191575"/>
            <a:ext cx="1646100" cy="2049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a:solidFill>
                  <a:srgbClr val="FFFFFF"/>
                </a:solidFill>
                <a:latin typeface="Lato"/>
                <a:ea typeface="Lato"/>
                <a:cs typeface="Lato"/>
                <a:sym typeface="Lato"/>
              </a:rPr>
              <a:t>Knowledge generated by OTN is used by scientists, managers, policy-makers, industry, Indigenous and coastal communities and the general public.</a:t>
            </a:r>
            <a:endParaRPr sz="1200">
              <a:solidFill>
                <a:srgbClr val="FFFFFF"/>
              </a:solidFill>
              <a:latin typeface="Lato"/>
              <a:ea typeface="Lato"/>
              <a:cs typeface="Lato"/>
              <a:sym typeface="Lato"/>
            </a:endParaRPr>
          </a:p>
        </p:txBody>
      </p:sp>
      <p:pic>
        <p:nvPicPr>
          <p:cNvPr id="72" name="Google Shape;72;p14"/>
          <p:cNvPicPr preferRelativeResize="0"/>
          <p:nvPr/>
        </p:nvPicPr>
        <p:blipFill>
          <a:blip r:embed="rId4">
            <a:alphaModFix/>
          </a:blip>
          <a:stretch>
            <a:fillRect/>
          </a:stretch>
        </p:blipFill>
        <p:spPr>
          <a:xfrm>
            <a:off x="7225950" y="1553850"/>
            <a:ext cx="834100" cy="522975"/>
          </a:xfrm>
          <a:prstGeom prst="rect">
            <a:avLst/>
          </a:prstGeom>
          <a:noFill/>
          <a:ln>
            <a:noFill/>
          </a:ln>
        </p:spPr>
      </p:pic>
      <p:pic>
        <p:nvPicPr>
          <p:cNvPr id="73" name="Google Shape;73;p14"/>
          <p:cNvPicPr preferRelativeResize="0"/>
          <p:nvPr/>
        </p:nvPicPr>
        <p:blipFill>
          <a:blip r:embed="rId4">
            <a:alphaModFix/>
          </a:blip>
          <a:stretch>
            <a:fillRect/>
          </a:stretch>
        </p:blipFill>
        <p:spPr>
          <a:xfrm>
            <a:off x="8616800" y="4821546"/>
            <a:ext cx="403200" cy="25280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C086B04B-0EF3-49F8-8BB5-8F3E58A9FD8F}"/>
              </a:ext>
            </a:extLst>
          </p:cNvPr>
          <p:cNvPicPr>
            <a:picLocks noChangeAspect="1"/>
          </p:cNvPicPr>
          <p:nvPr/>
        </p:nvPicPr>
        <p:blipFill>
          <a:blip r:embed="rId3"/>
          <a:stretch>
            <a:fillRect/>
          </a:stretch>
        </p:blipFill>
        <p:spPr>
          <a:xfrm>
            <a:off x="2886969" y="968609"/>
            <a:ext cx="6156125" cy="3639372"/>
          </a:xfrm>
          <a:prstGeom prst="rect">
            <a:avLst/>
          </a:prstGeom>
        </p:spPr>
      </p:pic>
      <p:sp>
        <p:nvSpPr>
          <p:cNvPr id="18" name="Rectangle 17">
            <a:extLst>
              <a:ext uri="{FF2B5EF4-FFF2-40B4-BE49-F238E27FC236}">
                <a16:creationId xmlns:a16="http://schemas.microsoft.com/office/drawing/2014/main" id="{D98D75B0-1E49-F84B-B83C-492BA4C6D3E9}"/>
              </a:ext>
            </a:extLst>
          </p:cNvPr>
          <p:cNvSpPr/>
          <p:nvPr/>
        </p:nvSpPr>
        <p:spPr>
          <a:xfrm>
            <a:off x="914400" y="2057400"/>
            <a:ext cx="1040525" cy="228600"/>
          </a:xfrm>
          <a:prstGeom prst="rect">
            <a:avLst/>
          </a:prstGeom>
          <a:solidFill>
            <a:srgbClr val="E4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953034" y="2086961"/>
            <a:ext cx="1836601" cy="2858691"/>
          </a:xfrm>
          <a:ln>
            <a:noFill/>
          </a:ln>
        </p:spPr>
        <p:txBody>
          <a:bodyPr lIns="0" tIns="0" rIns="0" bIns="0"/>
          <a:lstStyle/>
          <a:p>
            <a:pPr>
              <a:lnSpc>
                <a:spcPts val="1500"/>
              </a:lnSpc>
            </a:pPr>
            <a:r>
              <a:rPr lang="en-GB" sz="1350" b="1" dirty="0">
                <a:solidFill>
                  <a:srgbClr val="48B7AF"/>
                </a:solidFill>
                <a:latin typeface="Poppins" pitchFamily="2" charset="77"/>
                <a:cs typeface="Poppins" pitchFamily="2" charset="77"/>
              </a:rPr>
              <a:t>Collection:</a:t>
            </a:r>
          </a:p>
          <a:p>
            <a:pPr>
              <a:lnSpc>
                <a:spcPts val="1500"/>
              </a:lnSpc>
            </a:pPr>
            <a:r>
              <a:rPr lang="en-US" sz="1350" dirty="0">
                <a:solidFill>
                  <a:srgbClr val="005FAA"/>
                </a:solidFill>
              </a:rPr>
              <a:t>Data is compiled from multiple </a:t>
            </a:r>
            <a:r>
              <a:rPr lang="en-US" sz="1350" b="1" dirty="0">
                <a:solidFill>
                  <a:srgbClr val="005FAA"/>
                </a:solidFill>
              </a:rPr>
              <a:t>observations</a:t>
            </a:r>
            <a:endParaRPr lang="en-GB" sz="1350" b="1" dirty="0">
              <a:solidFill>
                <a:srgbClr val="005FAA"/>
              </a:solidFill>
            </a:endParaRP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Poppins" pitchFamily="2" charset="77"/>
                <a:cs typeface="Poppins" pitchFamily="2" charset="77"/>
              </a:rPr>
              <a:t>OBIS</a:t>
            </a:r>
          </a:p>
          <a:p>
            <a:pPr defTabSz="685800">
              <a:buClrTx/>
            </a:pPr>
            <a:r>
              <a:rPr lang="en-US" sz="3600" b="1" dirty="0">
                <a:solidFill>
                  <a:srgbClr val="005FAA"/>
                </a:solidFill>
                <a:latin typeface="Poppins" pitchFamily="2" charset="77"/>
                <a:cs typeface="Poppins" pitchFamily="2" charset="77"/>
              </a:rPr>
              <a:t>Data life cycle</a:t>
            </a:r>
          </a:p>
        </p:txBody>
      </p:sp>
      <p:sp>
        <p:nvSpPr>
          <p:cNvPr id="19" name="Oval 18">
            <a:extLst>
              <a:ext uri="{FF2B5EF4-FFF2-40B4-BE49-F238E27FC236}">
                <a16:creationId xmlns:a16="http://schemas.microsoft.com/office/drawing/2014/main" id="{95E198EE-C918-844D-AB3D-E81B05C23A86}"/>
              </a:ext>
            </a:extLst>
          </p:cNvPr>
          <p:cNvSpPr/>
          <p:nvPr/>
        </p:nvSpPr>
        <p:spPr>
          <a:xfrm>
            <a:off x="656035" y="2392840"/>
            <a:ext cx="126125" cy="126125"/>
          </a:xfrm>
          <a:prstGeom prst="ellipse">
            <a:avLst/>
          </a:prstGeom>
          <a:solidFill>
            <a:srgbClr val="42B7AD"/>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28035937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B3F4BC23-1591-4A97-B953-EF5B785B371A}"/>
              </a:ext>
            </a:extLst>
          </p:cNvPr>
          <p:cNvPicPr>
            <a:picLocks noChangeAspect="1"/>
          </p:cNvPicPr>
          <p:nvPr/>
        </p:nvPicPr>
        <p:blipFill>
          <a:blip r:embed="rId3"/>
          <a:stretch>
            <a:fillRect/>
          </a:stretch>
        </p:blipFill>
        <p:spPr>
          <a:xfrm>
            <a:off x="2650331" y="965028"/>
            <a:ext cx="6424017" cy="3793872"/>
          </a:xfrm>
          <a:prstGeom prst="rect">
            <a:avLst/>
          </a:prstGeom>
        </p:spPr>
      </p:pic>
      <p:sp>
        <p:nvSpPr>
          <p:cNvPr id="18" name="Rectangle 17">
            <a:extLst>
              <a:ext uri="{FF2B5EF4-FFF2-40B4-BE49-F238E27FC236}">
                <a16:creationId xmlns:a16="http://schemas.microsoft.com/office/drawing/2014/main" id="{D98D75B0-1E49-F84B-B83C-492BA4C6D3E9}"/>
              </a:ext>
            </a:extLst>
          </p:cNvPr>
          <p:cNvSpPr/>
          <p:nvPr/>
        </p:nvSpPr>
        <p:spPr>
          <a:xfrm>
            <a:off x="867104" y="2057400"/>
            <a:ext cx="1332185" cy="228600"/>
          </a:xfrm>
          <a:prstGeom prst="rect">
            <a:avLst/>
          </a:prstGeom>
          <a:solidFill>
            <a:srgbClr val="00B5D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899456" y="2086961"/>
            <a:ext cx="1591866" cy="2635449"/>
          </a:xfrm>
        </p:spPr>
        <p:txBody>
          <a:bodyPr lIns="0" tIns="0" rIns="0" bIns="0" anchor="t"/>
          <a:lstStyle/>
          <a:p>
            <a:pPr>
              <a:lnSpc>
                <a:spcPts val="1500"/>
              </a:lnSpc>
            </a:pPr>
            <a:r>
              <a:rPr lang="en-GB" sz="1350" b="1" dirty="0">
                <a:solidFill>
                  <a:srgbClr val="00B5DC"/>
                </a:solidFill>
                <a:latin typeface="Poppins"/>
                <a:cs typeface="Poppins" pitchFamily="2" charset="77"/>
              </a:rPr>
              <a:t>Contribution:</a:t>
            </a:r>
          </a:p>
          <a:p>
            <a:pPr>
              <a:lnSpc>
                <a:spcPts val="1500"/>
              </a:lnSpc>
            </a:pPr>
            <a:r>
              <a:rPr lang="en-GB" sz="1350" dirty="0">
                <a:solidFill>
                  <a:srgbClr val="005FAA"/>
                </a:solidFill>
              </a:rPr>
              <a:t>During the </a:t>
            </a:r>
            <a:r>
              <a:rPr lang="en-GB" sz="1350" b="1" dirty="0">
                <a:solidFill>
                  <a:srgbClr val="005FAA"/>
                </a:solidFill>
              </a:rPr>
              <a:t>standardisation</a:t>
            </a:r>
            <a:r>
              <a:rPr lang="en-GB" sz="1350" dirty="0">
                <a:solidFill>
                  <a:srgbClr val="005FAA"/>
                </a:solidFill>
              </a:rPr>
              <a:t> process the OBIS thematic and regional nodes check data quality and apply </a:t>
            </a:r>
            <a:r>
              <a:rPr lang="en-GB" sz="1350" b="1" dirty="0">
                <a:solidFill>
                  <a:srgbClr val="005FAA"/>
                </a:solidFill>
              </a:rPr>
              <a:t>Darwin Core Standards </a:t>
            </a:r>
            <a:endParaRPr lang="en-GB" sz="1350" b="1" dirty="0">
              <a:solidFill>
                <a:srgbClr val="005FAA"/>
              </a:solidFill>
              <a:latin typeface="Poppins Light" pitchFamily="2" charset="77"/>
              <a:cs typeface="Poppins Light" pitchFamily="2" charset="77"/>
            </a:endParaRP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a:solidFill>
                  <a:srgbClr val="005FAA"/>
                </a:solidFill>
                <a:latin typeface="Poppins" pitchFamily="2" charset="77"/>
                <a:cs typeface="Poppins" pitchFamily="2" charset="77"/>
              </a:rPr>
              <a:t>OBIS</a:t>
            </a:r>
          </a:p>
          <a:p>
            <a:pPr defTabSz="685800">
              <a:buClrTx/>
            </a:pPr>
            <a:r>
              <a:rPr lang="en-US" sz="3600" b="1">
                <a:solidFill>
                  <a:srgbClr val="005FAA"/>
                </a:solidFill>
                <a:latin typeface="Poppins" pitchFamily="2" charset="77"/>
                <a:cs typeface="Poppins" pitchFamily="2" charset="77"/>
              </a:rPr>
              <a:t>Data life cycle</a:t>
            </a:r>
          </a:p>
        </p:txBody>
      </p:sp>
      <p:sp>
        <p:nvSpPr>
          <p:cNvPr id="19" name="Oval 18">
            <a:extLst>
              <a:ext uri="{FF2B5EF4-FFF2-40B4-BE49-F238E27FC236}">
                <a16:creationId xmlns:a16="http://schemas.microsoft.com/office/drawing/2014/main" id="{95E198EE-C918-844D-AB3D-E81B05C23A86}"/>
              </a:ext>
            </a:extLst>
          </p:cNvPr>
          <p:cNvSpPr/>
          <p:nvPr/>
        </p:nvSpPr>
        <p:spPr>
          <a:xfrm>
            <a:off x="656035" y="2395225"/>
            <a:ext cx="126125" cy="126125"/>
          </a:xfrm>
          <a:prstGeom prst="ellipse">
            <a:avLst/>
          </a:prstGeom>
          <a:solidFill>
            <a:srgbClr val="00B5DC"/>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42740228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98D75B0-1E49-F84B-B83C-492BA4C6D3E9}"/>
              </a:ext>
            </a:extLst>
          </p:cNvPr>
          <p:cNvSpPr/>
          <p:nvPr/>
        </p:nvSpPr>
        <p:spPr>
          <a:xfrm>
            <a:off x="867104" y="2057400"/>
            <a:ext cx="1332185" cy="228600"/>
          </a:xfrm>
          <a:prstGeom prst="rect">
            <a:avLst/>
          </a:prstGeom>
          <a:solidFill>
            <a:srgbClr val="00B5D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953034" y="2086960"/>
            <a:ext cx="1836601" cy="2295854"/>
          </a:xfrm>
        </p:spPr>
        <p:txBody>
          <a:bodyPr lIns="0" tIns="0" rIns="0" bIns="0"/>
          <a:lstStyle/>
          <a:p>
            <a:pPr>
              <a:lnSpc>
                <a:spcPts val="1500"/>
              </a:lnSpc>
            </a:pPr>
            <a:r>
              <a:rPr lang="en-GB" sz="1350" b="1" dirty="0">
                <a:solidFill>
                  <a:srgbClr val="00B5DC"/>
                </a:solidFill>
                <a:latin typeface="Poppins" pitchFamily="2" charset="77"/>
                <a:cs typeface="Poppins" pitchFamily="2" charset="77"/>
              </a:rPr>
              <a:t>Contribution:</a:t>
            </a:r>
          </a:p>
          <a:p>
            <a:pPr>
              <a:lnSpc>
                <a:spcPts val="1500"/>
              </a:lnSpc>
            </a:pPr>
            <a:r>
              <a:rPr lang="en-GB" sz="1350" dirty="0">
                <a:solidFill>
                  <a:srgbClr val="005FAA"/>
                </a:solidFill>
                <a:latin typeface="Poppins Light" pitchFamily="2" charset="77"/>
                <a:cs typeface="Poppins Light" pitchFamily="2" charset="77"/>
              </a:rPr>
              <a:t>The data is then deposited in the OBIS database and </a:t>
            </a:r>
            <a:r>
              <a:rPr lang="en-GB" sz="1350" b="1" dirty="0">
                <a:solidFill>
                  <a:srgbClr val="005FAA"/>
                </a:solidFill>
                <a:latin typeface="Poppins Light" pitchFamily="2" charset="77"/>
                <a:cs typeface="Poppins Light" pitchFamily="2" charset="77"/>
              </a:rPr>
              <a:t>made accessible to everyone</a:t>
            </a: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a:solidFill>
                  <a:srgbClr val="005FAA"/>
                </a:solidFill>
                <a:latin typeface="Poppins" pitchFamily="2" charset="77"/>
                <a:cs typeface="Poppins" pitchFamily="2" charset="77"/>
              </a:rPr>
              <a:t>OBIS</a:t>
            </a:r>
          </a:p>
          <a:p>
            <a:pPr defTabSz="685800">
              <a:buClrTx/>
            </a:pPr>
            <a:r>
              <a:rPr lang="en-US" sz="3600" b="1">
                <a:solidFill>
                  <a:srgbClr val="005FAA"/>
                </a:solidFill>
                <a:latin typeface="Poppins" pitchFamily="2" charset="77"/>
                <a:cs typeface="Poppins" pitchFamily="2" charset="77"/>
              </a:rPr>
              <a:t>Data life cycle</a:t>
            </a:r>
          </a:p>
        </p:txBody>
      </p:sp>
      <p:pic>
        <p:nvPicPr>
          <p:cNvPr id="2" name="Picture 1">
            <a:extLst>
              <a:ext uri="{FF2B5EF4-FFF2-40B4-BE49-F238E27FC236}">
                <a16:creationId xmlns:a16="http://schemas.microsoft.com/office/drawing/2014/main" id="{9143F4C9-3131-DE47-9D40-11FE0A7E053B}"/>
              </a:ext>
            </a:extLst>
          </p:cNvPr>
          <p:cNvPicPr>
            <a:picLocks noChangeAspect="1"/>
          </p:cNvPicPr>
          <p:nvPr/>
        </p:nvPicPr>
        <p:blipFill rotWithShape="1">
          <a:blip r:embed="rId3"/>
          <a:srcRect l="5706" r="37470"/>
          <a:stretch/>
        </p:blipFill>
        <p:spPr>
          <a:xfrm>
            <a:off x="4272338" y="1361919"/>
            <a:ext cx="2706732" cy="2482328"/>
          </a:xfrm>
          <a:prstGeom prst="rect">
            <a:avLst/>
          </a:prstGeom>
        </p:spPr>
      </p:pic>
      <p:pic>
        <p:nvPicPr>
          <p:cNvPr id="10" name="Picture 9">
            <a:extLst>
              <a:ext uri="{FF2B5EF4-FFF2-40B4-BE49-F238E27FC236}">
                <a16:creationId xmlns:a16="http://schemas.microsoft.com/office/drawing/2014/main" id="{E59C6147-1C03-BB46-8C23-3ABB5EC6D4F6}"/>
              </a:ext>
            </a:extLst>
          </p:cNvPr>
          <p:cNvPicPr>
            <a:picLocks noChangeAspect="1"/>
          </p:cNvPicPr>
          <p:nvPr/>
        </p:nvPicPr>
        <p:blipFill rotWithShape="1">
          <a:blip r:embed="rId4"/>
          <a:srcRect t="67519" b="5805"/>
          <a:stretch/>
        </p:blipFill>
        <p:spPr>
          <a:xfrm rot="5400000">
            <a:off x="1897026" y="917157"/>
            <a:ext cx="2868643" cy="2292118"/>
          </a:xfrm>
          <a:prstGeom prst="rect">
            <a:avLst/>
          </a:prstGeom>
        </p:spPr>
      </p:pic>
      <p:sp>
        <p:nvSpPr>
          <p:cNvPr id="7" name="Oval 6">
            <a:extLst>
              <a:ext uri="{FF2B5EF4-FFF2-40B4-BE49-F238E27FC236}">
                <a16:creationId xmlns:a16="http://schemas.microsoft.com/office/drawing/2014/main" id="{8F1CE32D-9B7E-324C-AE99-C31E0CFD46AA}"/>
              </a:ext>
            </a:extLst>
          </p:cNvPr>
          <p:cNvSpPr/>
          <p:nvPr/>
        </p:nvSpPr>
        <p:spPr>
          <a:xfrm>
            <a:off x="656035" y="2395225"/>
            <a:ext cx="126125" cy="126125"/>
          </a:xfrm>
          <a:prstGeom prst="ellipse">
            <a:avLst/>
          </a:prstGeom>
          <a:solidFill>
            <a:srgbClr val="00B5DC"/>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8" name="Oval 7">
            <a:extLst>
              <a:ext uri="{FF2B5EF4-FFF2-40B4-BE49-F238E27FC236}">
                <a16:creationId xmlns:a16="http://schemas.microsoft.com/office/drawing/2014/main" id="{27436302-F3A0-FF4A-980F-660982FD4F6C}"/>
              </a:ext>
            </a:extLst>
          </p:cNvPr>
          <p:cNvSpPr/>
          <p:nvPr/>
        </p:nvSpPr>
        <p:spPr>
          <a:xfrm>
            <a:off x="6492469" y="3693203"/>
            <a:ext cx="126125" cy="126125"/>
          </a:xfrm>
          <a:prstGeom prst="ellipse">
            <a:avLst/>
          </a:prstGeom>
          <a:solidFill>
            <a:srgbClr val="00B5DC"/>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3" name="TextBox 2">
            <a:extLst>
              <a:ext uri="{FF2B5EF4-FFF2-40B4-BE49-F238E27FC236}">
                <a16:creationId xmlns:a16="http://schemas.microsoft.com/office/drawing/2014/main" id="{66AC14C7-B0B4-4445-8F51-DE1ABA89C805}"/>
              </a:ext>
            </a:extLst>
          </p:cNvPr>
          <p:cNvSpPr txBox="1"/>
          <p:nvPr/>
        </p:nvSpPr>
        <p:spPr>
          <a:xfrm>
            <a:off x="6648359" y="3603955"/>
            <a:ext cx="2190366" cy="1131079"/>
          </a:xfrm>
          <a:prstGeom prst="rect">
            <a:avLst/>
          </a:prstGeom>
          <a:noFill/>
        </p:spPr>
        <p:txBody>
          <a:bodyPr wrap="square" rtlCol="0">
            <a:spAutoFit/>
          </a:bodyPr>
          <a:lstStyle/>
          <a:p>
            <a:pPr defTabSz="685800">
              <a:buClrTx/>
            </a:pPr>
            <a:r>
              <a:rPr lang="en-GB" sz="1350" kern="1200" dirty="0">
                <a:solidFill>
                  <a:srgbClr val="005FAA"/>
                </a:solidFill>
                <a:latin typeface="Poppins Light" pitchFamily="2" charset="77"/>
                <a:ea typeface="+mn-ea"/>
                <a:cs typeface="Poppins Light" pitchFamily="2" charset="77"/>
              </a:rPr>
              <a:t>The OBIS database follows </a:t>
            </a:r>
            <a:r>
              <a:rPr lang="en-GB" sz="1350" b="1" kern="1200" dirty="0">
                <a:solidFill>
                  <a:srgbClr val="005FAA"/>
                </a:solidFill>
                <a:latin typeface="Poppins Light" pitchFamily="2" charset="77"/>
                <a:ea typeface="+mn-ea"/>
                <a:cs typeface="Poppins Light" pitchFamily="2" charset="77"/>
              </a:rPr>
              <a:t>FAIR guiding principles </a:t>
            </a:r>
            <a:r>
              <a:rPr lang="en-GB" sz="1350" kern="1200" dirty="0">
                <a:solidFill>
                  <a:srgbClr val="005FAA"/>
                </a:solidFill>
                <a:latin typeface="Poppins Light" pitchFamily="2" charset="77"/>
                <a:ea typeface="+mn-ea"/>
                <a:cs typeface="Poppins Light" pitchFamily="2" charset="77"/>
              </a:rPr>
              <a:t>of scientific data management and stewardship</a:t>
            </a:r>
          </a:p>
          <a:p>
            <a:pPr defTabSz="685800">
              <a:buClrTx/>
            </a:pPr>
            <a:endParaRPr lang="en-US" sz="1350" kern="1200" dirty="0">
              <a:solidFill>
                <a:prstClr val="black"/>
              </a:solidFill>
              <a:latin typeface="Calibri" panose="020F0502020204030204"/>
              <a:ea typeface="+mn-ea"/>
              <a:cs typeface="+mn-cs"/>
            </a:endParaRPr>
          </a:p>
        </p:txBody>
      </p:sp>
    </p:spTree>
    <p:extLst>
      <p:ext uri="{BB962C8B-B14F-4D97-AF65-F5344CB8AC3E}">
        <p14:creationId xmlns:p14="http://schemas.microsoft.com/office/powerpoint/2010/main" val="35059199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134B0D40-6E5C-584F-970C-32EDF9A64324}"/>
              </a:ext>
            </a:extLst>
          </p:cNvPr>
          <p:cNvPicPr>
            <a:picLocks noChangeAspect="1"/>
          </p:cNvPicPr>
          <p:nvPr/>
        </p:nvPicPr>
        <p:blipFill rotWithShape="1">
          <a:blip r:embed="rId3"/>
          <a:srcRect l="7609"/>
          <a:stretch/>
        </p:blipFill>
        <p:spPr>
          <a:xfrm>
            <a:off x="2183525" y="2066742"/>
            <a:ext cx="6016021" cy="2197832"/>
          </a:xfrm>
          <a:prstGeom prst="rect">
            <a:avLst/>
          </a:prstGeom>
        </p:spPr>
      </p:pic>
      <p:sp>
        <p:nvSpPr>
          <p:cNvPr id="18" name="Rectangle 17">
            <a:extLst>
              <a:ext uri="{FF2B5EF4-FFF2-40B4-BE49-F238E27FC236}">
                <a16:creationId xmlns:a16="http://schemas.microsoft.com/office/drawing/2014/main" id="{D98D75B0-1E49-F84B-B83C-492BA4C6D3E9}"/>
              </a:ext>
            </a:extLst>
          </p:cNvPr>
          <p:cNvSpPr/>
          <p:nvPr/>
        </p:nvSpPr>
        <p:spPr>
          <a:xfrm>
            <a:off x="867104" y="2057400"/>
            <a:ext cx="1332185" cy="228600"/>
          </a:xfrm>
          <a:prstGeom prst="rect">
            <a:avLst/>
          </a:prstGeom>
          <a:solidFill>
            <a:srgbClr val="EA61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953034" y="2086960"/>
            <a:ext cx="1836601" cy="2295854"/>
          </a:xfrm>
        </p:spPr>
        <p:txBody>
          <a:bodyPr lIns="0" tIns="0" rIns="0" bIns="0"/>
          <a:lstStyle/>
          <a:p>
            <a:pPr>
              <a:lnSpc>
                <a:spcPts val="1500"/>
              </a:lnSpc>
            </a:pPr>
            <a:r>
              <a:rPr lang="en-GB" sz="1350" b="1" dirty="0">
                <a:solidFill>
                  <a:srgbClr val="EA617F"/>
                </a:solidFill>
                <a:latin typeface="Poppins" pitchFamily="2" charset="77"/>
                <a:cs typeface="Poppins" pitchFamily="2" charset="77"/>
              </a:rPr>
              <a:t>Access:</a:t>
            </a:r>
          </a:p>
          <a:p>
            <a:pPr>
              <a:lnSpc>
                <a:spcPts val="1500"/>
              </a:lnSpc>
            </a:pPr>
            <a:r>
              <a:rPr lang="en-GB" sz="1350" dirty="0">
                <a:solidFill>
                  <a:srgbClr val="005FAA"/>
                </a:solidFill>
                <a:latin typeface="Poppins Light" pitchFamily="2" charset="77"/>
                <a:cs typeface="Poppins Light" pitchFamily="2" charset="77"/>
              </a:rPr>
              <a:t>Mapper on OBIS server</a:t>
            </a:r>
          </a:p>
          <a:p>
            <a:pPr>
              <a:lnSpc>
                <a:spcPts val="1500"/>
              </a:lnSpc>
            </a:pPr>
            <a:r>
              <a:rPr lang="en-GB" sz="1350" dirty="0">
                <a:solidFill>
                  <a:srgbClr val="005FAA"/>
                </a:solidFill>
                <a:latin typeface="Poppins Light" pitchFamily="2" charset="77"/>
                <a:cs typeface="Poppins Light" pitchFamily="2" charset="77"/>
              </a:rPr>
              <a:t>R (analytical platform) &amp; </a:t>
            </a:r>
            <a:r>
              <a:rPr lang="en-GB" sz="1350" dirty="0" err="1">
                <a:solidFill>
                  <a:srgbClr val="005FAA"/>
                </a:solidFill>
                <a:latin typeface="Poppins Light" pitchFamily="2" charset="77"/>
                <a:cs typeface="Poppins Light" pitchFamily="2" charset="77"/>
              </a:rPr>
              <a:t>robis</a:t>
            </a:r>
            <a:r>
              <a:rPr lang="en-GB" sz="1350" dirty="0">
                <a:solidFill>
                  <a:srgbClr val="005FAA"/>
                </a:solidFill>
                <a:latin typeface="Poppins Light" pitchFamily="2" charset="77"/>
                <a:cs typeface="Poppins Light" pitchFamily="2" charset="77"/>
              </a:rPr>
              <a:t> package</a:t>
            </a:r>
          </a:p>
          <a:p>
            <a:pPr>
              <a:lnSpc>
                <a:spcPts val="1500"/>
              </a:lnSpc>
            </a:pPr>
            <a:r>
              <a:rPr lang="en-GB" sz="1350" dirty="0">
                <a:solidFill>
                  <a:srgbClr val="005FAA"/>
                </a:solidFill>
                <a:latin typeface="Poppins Light" pitchFamily="2" charset="77"/>
                <a:cs typeface="Poppins Light" pitchFamily="2" charset="77"/>
              </a:rPr>
              <a:t>Third party application</a:t>
            </a: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a:solidFill>
                  <a:srgbClr val="005FAA"/>
                </a:solidFill>
                <a:latin typeface="Poppins" pitchFamily="2" charset="77"/>
                <a:cs typeface="Poppins" pitchFamily="2" charset="77"/>
              </a:rPr>
              <a:t>OBIS</a:t>
            </a:r>
          </a:p>
          <a:p>
            <a:pPr defTabSz="685800">
              <a:buClrTx/>
            </a:pPr>
            <a:r>
              <a:rPr lang="en-US" sz="3600" b="1">
                <a:solidFill>
                  <a:srgbClr val="005FAA"/>
                </a:solidFill>
                <a:latin typeface="Poppins" pitchFamily="2" charset="77"/>
                <a:cs typeface="Poppins" pitchFamily="2" charset="77"/>
              </a:rPr>
              <a:t>Data life cycle</a:t>
            </a:r>
          </a:p>
        </p:txBody>
      </p:sp>
      <p:sp>
        <p:nvSpPr>
          <p:cNvPr id="11" name="Oval 10">
            <a:extLst>
              <a:ext uri="{FF2B5EF4-FFF2-40B4-BE49-F238E27FC236}">
                <a16:creationId xmlns:a16="http://schemas.microsoft.com/office/drawing/2014/main" id="{0E81EF4A-472C-0E4D-BBA1-4D7DDF63FC91}"/>
              </a:ext>
            </a:extLst>
          </p:cNvPr>
          <p:cNvSpPr/>
          <p:nvPr/>
        </p:nvSpPr>
        <p:spPr>
          <a:xfrm rot="1794060">
            <a:off x="679077" y="2396361"/>
            <a:ext cx="126125" cy="126125"/>
          </a:xfrm>
          <a:prstGeom prst="ellipse">
            <a:avLst/>
          </a:prstGeom>
          <a:solidFill>
            <a:srgbClr val="EA617F"/>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2" name="Oval 11">
            <a:extLst>
              <a:ext uri="{FF2B5EF4-FFF2-40B4-BE49-F238E27FC236}">
                <a16:creationId xmlns:a16="http://schemas.microsoft.com/office/drawing/2014/main" id="{5A2E5594-5078-C54E-ACDD-2D7AD38BE514}"/>
              </a:ext>
            </a:extLst>
          </p:cNvPr>
          <p:cNvSpPr/>
          <p:nvPr/>
        </p:nvSpPr>
        <p:spPr>
          <a:xfrm rot="1794060">
            <a:off x="679077" y="2705617"/>
            <a:ext cx="126125" cy="126125"/>
          </a:xfrm>
          <a:prstGeom prst="ellipse">
            <a:avLst/>
          </a:prstGeom>
          <a:solidFill>
            <a:srgbClr val="EA617F"/>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3" name="Oval 12">
            <a:extLst>
              <a:ext uri="{FF2B5EF4-FFF2-40B4-BE49-F238E27FC236}">
                <a16:creationId xmlns:a16="http://schemas.microsoft.com/office/drawing/2014/main" id="{45025DBB-51C6-B64F-9C6E-46A4AC1C88E3}"/>
              </a:ext>
            </a:extLst>
          </p:cNvPr>
          <p:cNvSpPr/>
          <p:nvPr/>
        </p:nvSpPr>
        <p:spPr>
          <a:xfrm rot="1794060">
            <a:off x="679076" y="3169990"/>
            <a:ext cx="126125" cy="126125"/>
          </a:xfrm>
          <a:prstGeom prst="ellipse">
            <a:avLst/>
          </a:prstGeom>
          <a:solidFill>
            <a:srgbClr val="EA617F"/>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3648920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39FC1D9A-BD62-4077-9892-4FBB2E3689D1}"/>
              </a:ext>
            </a:extLst>
          </p:cNvPr>
          <p:cNvPicPr>
            <a:picLocks noGrp="1" noChangeAspect="1"/>
          </p:cNvPicPr>
          <p:nvPr>
            <p:ph idx="1"/>
          </p:nvPr>
        </p:nvPicPr>
        <p:blipFill>
          <a:blip r:embed="rId3"/>
          <a:stretch>
            <a:fillRect/>
          </a:stretch>
        </p:blipFill>
        <p:spPr>
          <a:xfrm>
            <a:off x="2176908" y="1028700"/>
            <a:ext cx="6969176" cy="4116284"/>
          </a:xfrm>
        </p:spPr>
      </p:pic>
      <p:sp>
        <p:nvSpPr>
          <p:cNvPr id="2" name="Title 1">
            <a:extLst>
              <a:ext uri="{FF2B5EF4-FFF2-40B4-BE49-F238E27FC236}">
                <a16:creationId xmlns:a16="http://schemas.microsoft.com/office/drawing/2014/main" id="{72C6CE9C-460A-6D42-8C12-1E99E00E0339}"/>
              </a:ext>
            </a:extLst>
          </p:cNvPr>
          <p:cNvSpPr>
            <a:spLocks noGrp="1"/>
          </p:cNvSpPr>
          <p:nvPr>
            <p:ph type="title"/>
          </p:nvPr>
        </p:nvSpPr>
        <p:spPr>
          <a:xfrm>
            <a:off x="656036" y="2067100"/>
            <a:ext cx="1869507" cy="242395"/>
          </a:xfrm>
          <a:solidFill>
            <a:srgbClr val="D0C9FF"/>
          </a:solidFill>
        </p:spPr>
        <p:txBody>
          <a:bodyPr/>
          <a:lstStyle/>
          <a:p>
            <a:r>
              <a:rPr lang="en-US" sz="1350" b="1" dirty="0">
                <a:solidFill>
                  <a:srgbClr val="8480BB"/>
                </a:solidFill>
              </a:rPr>
              <a:t>Capacity Development</a:t>
            </a:r>
          </a:p>
        </p:txBody>
      </p:sp>
      <p:sp>
        <p:nvSpPr>
          <p:cNvPr id="4" name="Title 1">
            <a:extLst>
              <a:ext uri="{FF2B5EF4-FFF2-40B4-BE49-F238E27FC236}">
                <a16:creationId xmlns:a16="http://schemas.microsoft.com/office/drawing/2014/main" id="{6121C459-7AAC-924D-82F6-41D7E0D38A01}"/>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Poppins" pitchFamily="2" charset="77"/>
                <a:cs typeface="Poppins" pitchFamily="2" charset="77"/>
              </a:rPr>
              <a:t>OBIS</a:t>
            </a:r>
          </a:p>
          <a:p>
            <a:pPr defTabSz="685800">
              <a:buClrTx/>
            </a:pPr>
            <a:r>
              <a:rPr lang="en-US" sz="3600" b="1" dirty="0">
                <a:solidFill>
                  <a:srgbClr val="005FAA"/>
                </a:solidFill>
                <a:latin typeface="Poppins" pitchFamily="2" charset="77"/>
                <a:cs typeface="Poppins" pitchFamily="2" charset="77"/>
              </a:rPr>
              <a:t>Data life cycle</a:t>
            </a:r>
          </a:p>
        </p:txBody>
      </p:sp>
      <p:sp>
        <p:nvSpPr>
          <p:cNvPr id="5" name="Oval 4">
            <a:extLst>
              <a:ext uri="{FF2B5EF4-FFF2-40B4-BE49-F238E27FC236}">
                <a16:creationId xmlns:a16="http://schemas.microsoft.com/office/drawing/2014/main" id="{D1324F3A-6962-DC47-A250-2D3AFADC00A6}"/>
              </a:ext>
            </a:extLst>
          </p:cNvPr>
          <p:cNvSpPr/>
          <p:nvPr/>
        </p:nvSpPr>
        <p:spPr>
          <a:xfrm rot="1794060">
            <a:off x="679077" y="2431834"/>
            <a:ext cx="126125" cy="126125"/>
          </a:xfrm>
          <a:prstGeom prst="ellipse">
            <a:avLst/>
          </a:prstGeom>
          <a:solidFill>
            <a:srgbClr val="8480BB"/>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6" name="Title 1">
            <a:extLst>
              <a:ext uri="{FF2B5EF4-FFF2-40B4-BE49-F238E27FC236}">
                <a16:creationId xmlns:a16="http://schemas.microsoft.com/office/drawing/2014/main" id="{FC52BD85-ACAB-C94C-928D-3287FC48AC1B}"/>
              </a:ext>
            </a:extLst>
          </p:cNvPr>
          <p:cNvSpPr txBox="1">
            <a:spLocks/>
          </p:cNvSpPr>
          <p:nvPr/>
        </p:nvSpPr>
        <p:spPr>
          <a:xfrm>
            <a:off x="828244" y="2361340"/>
            <a:ext cx="1697297" cy="472667"/>
          </a:xfrm>
          <a:prstGeom prst="rect">
            <a:avLst/>
          </a:prstGeom>
          <a:noFill/>
        </p:spPr>
        <p:txBody>
          <a:bodyPr anchor="b"/>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1350" b="1" dirty="0">
                <a:solidFill>
                  <a:srgbClr val="005FAA"/>
                </a:solidFill>
                <a:latin typeface="Calibri Light" panose="020F0302020204030204"/>
              </a:rPr>
              <a:t>Build, improve and retain skills </a:t>
            </a:r>
          </a:p>
        </p:txBody>
      </p:sp>
      <p:pic>
        <p:nvPicPr>
          <p:cNvPr id="8" name="Picture 2" descr="OceanTeacher Global Academy">
            <a:extLst>
              <a:ext uri="{FF2B5EF4-FFF2-40B4-BE49-F238E27FC236}">
                <a16:creationId xmlns:a16="http://schemas.microsoft.com/office/drawing/2014/main" id="{A433D4EC-2AF4-9A4D-A078-92BD9711671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522592" y="345428"/>
            <a:ext cx="2376818" cy="1188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371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8ECA4CE-701F-3D4E-A538-08A03EFC7E25}"/>
              </a:ext>
            </a:extLst>
          </p:cNvPr>
          <p:cNvSpPr txBox="1">
            <a:spLocks/>
          </p:cNvSpPr>
          <p:nvPr/>
        </p:nvSpPr>
        <p:spPr>
          <a:xfrm>
            <a:off x="623887" y="465535"/>
            <a:ext cx="7815967" cy="980048"/>
          </a:xfrm>
          <a:prstGeom prst="rect">
            <a:avLst/>
          </a:prstGeom>
        </p:spPr>
        <p:txBody>
          <a:bodyPr lIns="0" tIns="0" rIns="0" bIns="0" anchor="t"/>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685800">
              <a:buClrTx/>
              <a:tabLst>
                <a:tab pos="3996929" algn="l"/>
              </a:tabLst>
            </a:pPr>
            <a:r>
              <a:rPr lang="en-GB" b="1">
                <a:solidFill>
                  <a:srgbClr val="005FAA"/>
                </a:solidFill>
                <a:latin typeface="Poppins"/>
                <a:cs typeface="Poppins" pitchFamily="2" charset="77"/>
              </a:rPr>
              <a:t>OBIS CASE STUDIES:</a:t>
            </a:r>
            <a:endParaRPr lang="en-US">
              <a:solidFill>
                <a:srgbClr val="005FAA"/>
              </a:solidFill>
              <a:highlight>
                <a:srgbClr val="FFFF00"/>
              </a:highlight>
              <a:latin typeface="Poppins"/>
              <a:cs typeface="Poppins Medium" pitchFamily="2" charset="77"/>
            </a:endParaRPr>
          </a:p>
        </p:txBody>
      </p:sp>
      <p:pic>
        <p:nvPicPr>
          <p:cNvPr id="2" name="Picture 3">
            <a:extLst>
              <a:ext uri="{FF2B5EF4-FFF2-40B4-BE49-F238E27FC236}">
                <a16:creationId xmlns:a16="http://schemas.microsoft.com/office/drawing/2014/main" id="{D1A3FB84-1ED6-4495-8D7E-29C1CDF3C4C8}"/>
              </a:ext>
            </a:extLst>
          </p:cNvPr>
          <p:cNvPicPr>
            <a:picLocks noChangeAspect="1"/>
          </p:cNvPicPr>
          <p:nvPr/>
        </p:nvPicPr>
        <p:blipFill>
          <a:blip r:embed="rId3"/>
          <a:stretch>
            <a:fillRect/>
          </a:stretch>
        </p:blipFill>
        <p:spPr>
          <a:xfrm>
            <a:off x="185058" y="1837087"/>
            <a:ext cx="8697685" cy="2318411"/>
          </a:xfrm>
          <a:prstGeom prst="rect">
            <a:avLst/>
          </a:prstGeom>
        </p:spPr>
      </p:pic>
    </p:spTree>
    <p:extLst>
      <p:ext uri="{BB962C8B-B14F-4D97-AF65-F5344CB8AC3E}">
        <p14:creationId xmlns:p14="http://schemas.microsoft.com/office/powerpoint/2010/main" val="16794878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BEAE9872-E662-40E9-9A18-369B65EF21E7}"/>
              </a:ext>
            </a:extLst>
          </p:cNvPr>
          <p:cNvPicPr>
            <a:picLocks noChangeAspect="1"/>
          </p:cNvPicPr>
          <p:nvPr/>
        </p:nvPicPr>
        <p:blipFill>
          <a:blip r:embed="rId3"/>
          <a:stretch>
            <a:fillRect/>
          </a:stretch>
        </p:blipFill>
        <p:spPr>
          <a:xfrm>
            <a:off x="2212777" y="1964269"/>
            <a:ext cx="4999731" cy="2956250"/>
          </a:xfrm>
          <a:prstGeom prst="rect">
            <a:avLst/>
          </a:prstGeom>
        </p:spPr>
      </p:pic>
      <p:pic>
        <p:nvPicPr>
          <p:cNvPr id="18" name="Picture 17">
            <a:extLst>
              <a:ext uri="{FF2B5EF4-FFF2-40B4-BE49-F238E27FC236}">
                <a16:creationId xmlns:a16="http://schemas.microsoft.com/office/drawing/2014/main" id="{F628AE3E-F910-1F47-894D-9FE6B729954E}"/>
              </a:ext>
            </a:extLst>
          </p:cNvPr>
          <p:cNvPicPr>
            <a:picLocks noChangeAspect="1"/>
          </p:cNvPicPr>
          <p:nvPr/>
        </p:nvPicPr>
        <p:blipFill>
          <a:blip r:embed="rId4"/>
          <a:stretch>
            <a:fillRect/>
          </a:stretch>
        </p:blipFill>
        <p:spPr>
          <a:xfrm>
            <a:off x="7874291" y="1927057"/>
            <a:ext cx="756642" cy="1018940"/>
          </a:xfrm>
          <a:prstGeom prst="rect">
            <a:avLst/>
          </a:prstGeom>
        </p:spPr>
      </p:pic>
      <p:sp>
        <p:nvSpPr>
          <p:cNvPr id="22" name="Rectangle 21">
            <a:extLst>
              <a:ext uri="{FF2B5EF4-FFF2-40B4-BE49-F238E27FC236}">
                <a16:creationId xmlns:a16="http://schemas.microsoft.com/office/drawing/2014/main" id="{EFC1D0D2-99BD-4249-A049-95D187CB1C2E}"/>
              </a:ext>
            </a:extLst>
          </p:cNvPr>
          <p:cNvSpPr/>
          <p:nvPr/>
        </p:nvSpPr>
        <p:spPr>
          <a:xfrm>
            <a:off x="552630" y="914819"/>
            <a:ext cx="3293228" cy="443881"/>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0" name="Rectangle 19">
            <a:extLst>
              <a:ext uri="{FF2B5EF4-FFF2-40B4-BE49-F238E27FC236}">
                <a16:creationId xmlns:a16="http://schemas.microsoft.com/office/drawing/2014/main" id="{B6B41154-8B63-304B-9085-FF8128EA77A8}"/>
              </a:ext>
            </a:extLst>
          </p:cNvPr>
          <p:cNvSpPr/>
          <p:nvPr/>
        </p:nvSpPr>
        <p:spPr>
          <a:xfrm>
            <a:off x="6432331" y="2207173"/>
            <a:ext cx="1442545" cy="165538"/>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5" name="Title 1">
            <a:extLst>
              <a:ext uri="{FF2B5EF4-FFF2-40B4-BE49-F238E27FC236}">
                <a16:creationId xmlns:a16="http://schemas.microsoft.com/office/drawing/2014/main" id="{D06984D6-B0BD-374C-92B4-CBF490B7A482}"/>
              </a:ext>
            </a:extLst>
          </p:cNvPr>
          <p:cNvSpPr txBox="1">
            <a:spLocks/>
          </p:cNvSpPr>
          <p:nvPr/>
        </p:nvSpPr>
        <p:spPr>
          <a:xfrm>
            <a:off x="656035" y="465535"/>
            <a:ext cx="3293228" cy="2474735"/>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lnSpc>
                <a:spcPts val="3645"/>
              </a:lnSpc>
              <a:buClrTx/>
            </a:pPr>
            <a:r>
              <a:rPr lang="en-US" sz="3600" b="1">
                <a:solidFill>
                  <a:srgbClr val="005FAA"/>
                </a:solidFill>
                <a:latin typeface="Poppins" pitchFamily="2" charset="77"/>
                <a:cs typeface="Poppins" pitchFamily="2" charset="77"/>
              </a:rPr>
              <a:t>Use cases: </a:t>
            </a:r>
            <a:r>
              <a:rPr lang="en-GB" sz="3600" b="1" dirty="0">
                <a:solidFill>
                  <a:prstClr val="white"/>
                </a:solidFill>
                <a:latin typeface="Poppins Medium" pitchFamily="2" charset="77"/>
                <a:cs typeface="Poppins Medium" pitchFamily="2" charset="77"/>
              </a:rPr>
              <a:t>Climate</a:t>
            </a:r>
            <a:r>
              <a:rPr lang="en-GB" sz="3600" b="1" dirty="0">
                <a:solidFill>
                  <a:srgbClr val="005FAA"/>
                </a:solidFill>
                <a:latin typeface="Poppins Medium" pitchFamily="2" charset="77"/>
                <a:cs typeface="Poppins Medium" pitchFamily="2" charset="77"/>
              </a:rPr>
              <a:t> </a:t>
            </a:r>
            <a:r>
              <a:rPr lang="en-GB" sz="3600" b="1" dirty="0">
                <a:solidFill>
                  <a:prstClr val="white"/>
                </a:solidFill>
                <a:latin typeface="Poppins Medium" pitchFamily="2" charset="77"/>
                <a:cs typeface="Poppins Medium" pitchFamily="2" charset="77"/>
              </a:rPr>
              <a:t>Change</a:t>
            </a:r>
            <a:r>
              <a:rPr lang="en-GB" sz="3600" b="1" dirty="0">
                <a:solidFill>
                  <a:srgbClr val="005FAA"/>
                </a:solidFill>
                <a:latin typeface="Poppins Medium" pitchFamily="2" charset="77"/>
                <a:cs typeface="Poppins Medium" pitchFamily="2" charset="77"/>
              </a:rPr>
              <a:t> and Biodiversity research</a:t>
            </a:r>
            <a:endParaRPr lang="en-US" sz="3600" b="1" dirty="0">
              <a:solidFill>
                <a:srgbClr val="005FAA"/>
              </a:solidFill>
              <a:latin typeface="Poppins Medium" pitchFamily="2" charset="77"/>
              <a:cs typeface="Poppins Medium" pitchFamily="2" charset="77"/>
            </a:endParaRPr>
          </a:p>
        </p:txBody>
      </p:sp>
      <p:sp>
        <p:nvSpPr>
          <p:cNvPr id="6" name="Content Placeholder 2">
            <a:extLst>
              <a:ext uri="{FF2B5EF4-FFF2-40B4-BE49-F238E27FC236}">
                <a16:creationId xmlns:a16="http://schemas.microsoft.com/office/drawing/2014/main" id="{EE9914C3-6371-4441-B312-E973E42F1A90}"/>
              </a:ext>
            </a:extLst>
          </p:cNvPr>
          <p:cNvSpPr txBox="1">
            <a:spLocks/>
          </p:cNvSpPr>
          <p:nvPr/>
        </p:nvSpPr>
        <p:spPr>
          <a:xfrm>
            <a:off x="657241" y="2471779"/>
            <a:ext cx="1355513" cy="1331837"/>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US" sz="1350" dirty="0">
                <a:solidFill>
                  <a:srgbClr val="005FAA"/>
                </a:solidFill>
                <a:latin typeface="Poppins" pitchFamily="2" charset="77"/>
                <a:cs typeface="Poppins" pitchFamily="2" charset="77"/>
              </a:rPr>
              <a:t>Climate change has altered the distribution ranges of marine species</a:t>
            </a:r>
          </a:p>
        </p:txBody>
      </p:sp>
      <p:sp>
        <p:nvSpPr>
          <p:cNvPr id="17" name="Content Placeholder 2">
            <a:extLst>
              <a:ext uri="{FF2B5EF4-FFF2-40B4-BE49-F238E27FC236}">
                <a16:creationId xmlns:a16="http://schemas.microsoft.com/office/drawing/2014/main" id="{67780123-9299-364D-8CB8-C7ADA63E71C4}"/>
              </a:ext>
            </a:extLst>
          </p:cNvPr>
          <p:cNvSpPr txBox="1">
            <a:spLocks/>
          </p:cNvSpPr>
          <p:nvPr/>
        </p:nvSpPr>
        <p:spPr>
          <a:xfrm>
            <a:off x="6214111" y="632409"/>
            <a:ext cx="1927013" cy="1622060"/>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275"/>
              </a:lnSpc>
              <a:spcBef>
                <a:spcPts val="750"/>
              </a:spcBef>
              <a:buClrTx/>
              <a:buNone/>
            </a:pPr>
            <a:r>
              <a:rPr lang="en-US" sz="1050" b="1">
                <a:solidFill>
                  <a:srgbClr val="EA617F"/>
                </a:solidFill>
                <a:latin typeface="Poppins" pitchFamily="2" charset="77"/>
                <a:cs typeface="Poppins" pitchFamily="2" charset="77"/>
              </a:rPr>
              <a:t>“OBIS is really good at establishing trust with who collects the data and giving credit to scientists generating data. They magnify the effect of each contributor so that each scientist is properly acknowledged.”</a:t>
            </a:r>
            <a:endParaRPr lang="en-US" sz="1050" b="1" dirty="0">
              <a:solidFill>
                <a:srgbClr val="EA617F"/>
              </a:solidFill>
              <a:highlight>
                <a:srgbClr val="FFFF00"/>
              </a:highlight>
              <a:latin typeface="Poppins" pitchFamily="2" charset="77"/>
              <a:cs typeface="Poppins" pitchFamily="2" charset="77"/>
            </a:endParaRPr>
          </a:p>
        </p:txBody>
      </p:sp>
      <p:sp>
        <p:nvSpPr>
          <p:cNvPr id="19" name="Rectangle 18">
            <a:extLst>
              <a:ext uri="{FF2B5EF4-FFF2-40B4-BE49-F238E27FC236}">
                <a16:creationId xmlns:a16="http://schemas.microsoft.com/office/drawing/2014/main" id="{9A001A40-FE29-734D-AA89-B1B750D63225}"/>
              </a:ext>
            </a:extLst>
          </p:cNvPr>
          <p:cNvSpPr/>
          <p:nvPr/>
        </p:nvSpPr>
        <p:spPr>
          <a:xfrm>
            <a:off x="6493629" y="2226900"/>
            <a:ext cx="1105352" cy="492652"/>
          </a:xfrm>
          <a:prstGeom prst="rect">
            <a:avLst/>
          </a:prstGeom>
        </p:spPr>
        <p:txBody>
          <a:bodyPr lIns="0" tIns="0" rIns="0" bIns="0"/>
          <a:lstStyle/>
          <a:p>
            <a:pPr defTabSz="685800">
              <a:lnSpc>
                <a:spcPts val="1125"/>
              </a:lnSpc>
              <a:buClrTx/>
            </a:pPr>
            <a:r>
              <a:rPr lang="en-PT" sz="900" kern="1200">
                <a:solidFill>
                  <a:prstClr val="white"/>
                </a:solidFill>
                <a:latin typeface="Poppins" pitchFamily="2" charset="77"/>
                <a:ea typeface="+mn-ea"/>
                <a:cs typeface="Poppins" pitchFamily="2" charset="77"/>
              </a:rPr>
              <a:t>Maria Dornelas </a:t>
            </a:r>
          </a:p>
          <a:p>
            <a:pPr defTabSz="685800">
              <a:lnSpc>
                <a:spcPts val="1125"/>
              </a:lnSpc>
              <a:buClrTx/>
            </a:pPr>
            <a:r>
              <a:rPr lang="en-PT" sz="900" kern="1200">
                <a:solidFill>
                  <a:srgbClr val="005FAA"/>
                </a:solidFill>
                <a:latin typeface="Poppins Light" pitchFamily="2" charset="77"/>
                <a:ea typeface="+mn-ea"/>
                <a:cs typeface="Poppins Light" pitchFamily="2" charset="77"/>
              </a:rPr>
              <a:t>University of St. Andrews, UK</a:t>
            </a:r>
          </a:p>
        </p:txBody>
      </p:sp>
    </p:spTree>
    <p:extLst>
      <p:ext uri="{BB962C8B-B14F-4D97-AF65-F5344CB8AC3E}">
        <p14:creationId xmlns:p14="http://schemas.microsoft.com/office/powerpoint/2010/main" val="4712303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387168F-E04D-F44C-B941-23A94BC6C0C5}"/>
              </a:ext>
            </a:extLst>
          </p:cNvPr>
          <p:cNvSpPr/>
          <p:nvPr/>
        </p:nvSpPr>
        <p:spPr>
          <a:xfrm>
            <a:off x="543911" y="898634"/>
            <a:ext cx="3019801" cy="457200"/>
          </a:xfrm>
          <a:prstGeom prst="rect">
            <a:avLst/>
          </a:prstGeom>
          <a:solidFill>
            <a:srgbClr val="8480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5" name="Title 1">
            <a:extLst>
              <a:ext uri="{FF2B5EF4-FFF2-40B4-BE49-F238E27FC236}">
                <a16:creationId xmlns:a16="http://schemas.microsoft.com/office/drawing/2014/main" id="{A0666E98-779E-1D4E-AFF1-239D2A4EFF7D}"/>
              </a:ext>
            </a:extLst>
          </p:cNvPr>
          <p:cNvSpPr txBox="1">
            <a:spLocks/>
          </p:cNvSpPr>
          <p:nvPr/>
        </p:nvSpPr>
        <p:spPr>
          <a:xfrm>
            <a:off x="656035" y="465535"/>
            <a:ext cx="2907677" cy="2474735"/>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lnSpc>
                <a:spcPts val="3645"/>
              </a:lnSpc>
              <a:buClrTx/>
            </a:pPr>
            <a:r>
              <a:rPr lang="en-US" sz="3600" b="1" dirty="0">
                <a:solidFill>
                  <a:srgbClr val="005FAA"/>
                </a:solidFill>
                <a:latin typeface="Poppins" pitchFamily="2" charset="77"/>
                <a:cs typeface="Poppins" pitchFamily="2" charset="77"/>
              </a:rPr>
              <a:t>Use cases: </a:t>
            </a:r>
            <a:r>
              <a:rPr lang="en-GB" sz="3600" b="1" dirty="0">
                <a:solidFill>
                  <a:prstClr val="white"/>
                </a:solidFill>
                <a:latin typeface="Poppins SemiBold" pitchFamily="2" charset="77"/>
                <a:cs typeface="Poppins SemiBold" pitchFamily="2" charset="77"/>
              </a:rPr>
              <a:t>Conservation</a:t>
            </a:r>
            <a:r>
              <a:rPr lang="en-GB" sz="3600" b="1" dirty="0">
                <a:solidFill>
                  <a:srgbClr val="005FAA"/>
                </a:solidFill>
                <a:latin typeface="Poppins SemiBold" pitchFamily="2" charset="77"/>
                <a:cs typeface="Poppins SemiBold" pitchFamily="2" charset="77"/>
              </a:rPr>
              <a:t> of Ecologically Significant Areas</a:t>
            </a:r>
            <a:endParaRPr lang="en-US" sz="3600" dirty="0">
              <a:solidFill>
                <a:srgbClr val="005FAA"/>
              </a:solidFill>
              <a:latin typeface="Poppins Medium" pitchFamily="2" charset="77"/>
              <a:cs typeface="Poppins Medium" pitchFamily="2" charset="77"/>
            </a:endParaRPr>
          </a:p>
        </p:txBody>
      </p:sp>
      <p:sp>
        <p:nvSpPr>
          <p:cNvPr id="6" name="Content Placeholder 2">
            <a:extLst>
              <a:ext uri="{FF2B5EF4-FFF2-40B4-BE49-F238E27FC236}">
                <a16:creationId xmlns:a16="http://schemas.microsoft.com/office/drawing/2014/main" id="{611A79E8-2136-8443-80E5-6DA7D42F1772}"/>
              </a:ext>
            </a:extLst>
          </p:cNvPr>
          <p:cNvSpPr txBox="1">
            <a:spLocks/>
          </p:cNvSpPr>
          <p:nvPr/>
        </p:nvSpPr>
        <p:spPr>
          <a:xfrm>
            <a:off x="917803" y="2860497"/>
            <a:ext cx="1927013" cy="1664207"/>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350" dirty="0">
                <a:solidFill>
                  <a:srgbClr val="005FAA"/>
                </a:solidFill>
                <a:latin typeface="Poppins" pitchFamily="2" charset="77"/>
                <a:cs typeface="Poppins" pitchFamily="2" charset="77"/>
              </a:rPr>
              <a:t>Combining OBIS data on species diversity, richness and endemicity, with environmental data, researchers identified 30% of the ocean area as having immediate concern for conservation.</a:t>
            </a:r>
            <a:endParaRPr lang="en-US" sz="1350" dirty="0">
              <a:solidFill>
                <a:srgbClr val="005FAA"/>
              </a:solidFill>
              <a:latin typeface="Poppins" pitchFamily="2" charset="77"/>
              <a:cs typeface="Poppins" pitchFamily="2" charset="77"/>
            </a:endParaRPr>
          </a:p>
        </p:txBody>
      </p:sp>
      <p:sp>
        <p:nvSpPr>
          <p:cNvPr id="14" name="Rectangle 13">
            <a:extLst>
              <a:ext uri="{FF2B5EF4-FFF2-40B4-BE49-F238E27FC236}">
                <a16:creationId xmlns:a16="http://schemas.microsoft.com/office/drawing/2014/main" id="{0D549AC2-E93F-3A45-947D-5AA559F254D9}"/>
              </a:ext>
            </a:extLst>
          </p:cNvPr>
          <p:cNvSpPr/>
          <p:nvPr/>
        </p:nvSpPr>
        <p:spPr>
          <a:xfrm>
            <a:off x="7220607" y="2656490"/>
            <a:ext cx="1442545" cy="165538"/>
          </a:xfrm>
          <a:prstGeom prst="rect">
            <a:avLst/>
          </a:prstGeom>
          <a:solidFill>
            <a:srgbClr val="8480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5" name="Content Placeholder 2">
            <a:extLst>
              <a:ext uri="{FF2B5EF4-FFF2-40B4-BE49-F238E27FC236}">
                <a16:creationId xmlns:a16="http://schemas.microsoft.com/office/drawing/2014/main" id="{ABF4033A-7F2F-D84F-90D7-ABA0D20F158F}"/>
              </a:ext>
            </a:extLst>
          </p:cNvPr>
          <p:cNvSpPr txBox="1">
            <a:spLocks/>
          </p:cNvSpPr>
          <p:nvPr/>
        </p:nvSpPr>
        <p:spPr>
          <a:xfrm>
            <a:off x="7220607" y="1151620"/>
            <a:ext cx="1676530" cy="1346164"/>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275"/>
              </a:lnSpc>
              <a:spcBef>
                <a:spcPts val="0"/>
              </a:spcBef>
              <a:buClrTx/>
              <a:buNone/>
            </a:pPr>
            <a:r>
              <a:rPr lang="en-US" sz="1050" b="1" dirty="0">
                <a:solidFill>
                  <a:srgbClr val="8480BB"/>
                </a:solidFill>
                <a:latin typeface="Poppins" pitchFamily="2" charset="77"/>
                <a:cs typeface="Poppins" pitchFamily="2" charset="77"/>
              </a:rPr>
              <a:t>“I have used OBIS data multiple times.</a:t>
            </a:r>
          </a:p>
          <a:p>
            <a:pPr marL="0" indent="0" defTabSz="685800">
              <a:lnSpc>
                <a:spcPts val="1275"/>
              </a:lnSpc>
              <a:spcBef>
                <a:spcPts val="0"/>
              </a:spcBef>
              <a:buClrTx/>
              <a:buNone/>
            </a:pPr>
            <a:r>
              <a:rPr lang="en-US" sz="1050" b="1" dirty="0">
                <a:solidFill>
                  <a:srgbClr val="8480BB"/>
                </a:solidFill>
                <a:latin typeface="Poppins" pitchFamily="2" charset="77"/>
                <a:cs typeface="Poppins" pitchFamily="2" charset="77"/>
              </a:rPr>
              <a:t>It is marvelous.</a:t>
            </a:r>
          </a:p>
          <a:p>
            <a:pPr marL="0" indent="0" defTabSz="685800">
              <a:lnSpc>
                <a:spcPts val="1275"/>
              </a:lnSpc>
              <a:spcBef>
                <a:spcPts val="0"/>
              </a:spcBef>
              <a:buClrTx/>
              <a:buNone/>
            </a:pPr>
            <a:r>
              <a:rPr lang="en-US" sz="1050" b="1" dirty="0">
                <a:solidFill>
                  <a:srgbClr val="8480BB"/>
                </a:solidFill>
                <a:latin typeface="Poppins" pitchFamily="2" charset="77"/>
                <a:cs typeface="Poppins" pitchFamily="2" charset="77"/>
              </a:rPr>
              <a:t>The </a:t>
            </a:r>
            <a:r>
              <a:rPr lang="en-US" sz="1050" b="1" dirty="0" err="1">
                <a:solidFill>
                  <a:srgbClr val="8480BB"/>
                </a:solidFill>
                <a:latin typeface="Poppins" pitchFamily="2" charset="77"/>
                <a:cs typeface="Poppins" pitchFamily="2" charset="77"/>
              </a:rPr>
              <a:t>standardisation</a:t>
            </a:r>
            <a:r>
              <a:rPr lang="en-US" sz="1050" b="1" dirty="0">
                <a:solidFill>
                  <a:srgbClr val="8480BB"/>
                </a:solidFill>
                <a:latin typeface="Poppins" pitchFamily="2" charset="77"/>
                <a:cs typeface="Poppins" pitchFamily="2" charset="77"/>
              </a:rPr>
              <a:t> by OBIS nodes makes data comparable and adds real value and depth to our research.”</a:t>
            </a:r>
          </a:p>
        </p:txBody>
      </p:sp>
      <p:sp>
        <p:nvSpPr>
          <p:cNvPr id="17" name="Rectangle 16">
            <a:extLst>
              <a:ext uri="{FF2B5EF4-FFF2-40B4-BE49-F238E27FC236}">
                <a16:creationId xmlns:a16="http://schemas.microsoft.com/office/drawing/2014/main" id="{04B4A13D-E848-4346-92C0-3557FCADCB3F}"/>
              </a:ext>
            </a:extLst>
          </p:cNvPr>
          <p:cNvSpPr/>
          <p:nvPr/>
        </p:nvSpPr>
        <p:spPr>
          <a:xfrm>
            <a:off x="7281905" y="2676217"/>
            <a:ext cx="1105352" cy="571480"/>
          </a:xfrm>
          <a:prstGeom prst="rect">
            <a:avLst/>
          </a:prstGeom>
        </p:spPr>
        <p:txBody>
          <a:bodyPr lIns="0" tIns="0" rIns="0" bIns="0"/>
          <a:lstStyle/>
          <a:p>
            <a:pPr defTabSz="685800">
              <a:lnSpc>
                <a:spcPts val="1125"/>
              </a:lnSpc>
              <a:buClrTx/>
            </a:pPr>
            <a:r>
              <a:rPr lang="en-GB" sz="900" kern="1200">
                <a:solidFill>
                  <a:prstClr val="white"/>
                </a:solidFill>
                <a:latin typeface="Poppins" pitchFamily="2" charset="77"/>
                <a:ea typeface="+mn-ea"/>
                <a:cs typeface="Poppins" pitchFamily="2" charset="77"/>
              </a:rPr>
              <a:t>Mark Costello</a:t>
            </a:r>
          </a:p>
          <a:p>
            <a:pPr defTabSz="685800">
              <a:lnSpc>
                <a:spcPts val="1125"/>
              </a:lnSpc>
              <a:buClrTx/>
            </a:pPr>
            <a:r>
              <a:rPr lang="en-GB" sz="900" kern="1200">
                <a:solidFill>
                  <a:srgbClr val="005FAA"/>
                </a:solidFill>
                <a:latin typeface="Poppins Light" pitchFamily="2" charset="77"/>
                <a:ea typeface="+mn-ea"/>
                <a:cs typeface="Poppins Light" pitchFamily="2" charset="77"/>
              </a:rPr>
              <a:t>University of Auckland, New Zealand</a:t>
            </a:r>
            <a:endParaRPr lang="en-PT" sz="900" kern="1200">
              <a:solidFill>
                <a:srgbClr val="005FAA"/>
              </a:solidFill>
              <a:latin typeface="Poppins Light" pitchFamily="2" charset="77"/>
              <a:ea typeface="+mn-ea"/>
              <a:cs typeface="Poppins Light" pitchFamily="2" charset="77"/>
            </a:endParaRPr>
          </a:p>
        </p:txBody>
      </p:sp>
      <p:pic>
        <p:nvPicPr>
          <p:cNvPr id="18" name="Picture 17">
            <a:extLst>
              <a:ext uri="{FF2B5EF4-FFF2-40B4-BE49-F238E27FC236}">
                <a16:creationId xmlns:a16="http://schemas.microsoft.com/office/drawing/2014/main" id="{BB4B9370-FC7A-7F42-BAC2-B124E89DA62B}"/>
              </a:ext>
            </a:extLst>
          </p:cNvPr>
          <p:cNvPicPr>
            <a:picLocks noChangeAspect="1"/>
          </p:cNvPicPr>
          <p:nvPr/>
        </p:nvPicPr>
        <p:blipFill>
          <a:blip r:embed="rId3"/>
          <a:stretch>
            <a:fillRect/>
          </a:stretch>
        </p:blipFill>
        <p:spPr>
          <a:xfrm>
            <a:off x="8145066" y="2543996"/>
            <a:ext cx="685800" cy="733425"/>
          </a:xfrm>
          <a:prstGeom prst="rect">
            <a:avLst/>
          </a:prstGeom>
        </p:spPr>
      </p:pic>
      <p:pic>
        <p:nvPicPr>
          <p:cNvPr id="3" name="Picture 2">
            <a:extLst>
              <a:ext uri="{FF2B5EF4-FFF2-40B4-BE49-F238E27FC236}">
                <a16:creationId xmlns:a16="http://schemas.microsoft.com/office/drawing/2014/main" id="{7A46ABD8-A97C-D049-92E4-57E89C05E628}"/>
              </a:ext>
            </a:extLst>
          </p:cNvPr>
          <p:cNvPicPr>
            <a:picLocks noChangeAspect="1"/>
          </p:cNvPicPr>
          <p:nvPr/>
        </p:nvPicPr>
        <p:blipFill>
          <a:blip r:embed="rId4"/>
          <a:stretch>
            <a:fillRect/>
          </a:stretch>
        </p:blipFill>
        <p:spPr>
          <a:xfrm>
            <a:off x="2365773" y="465535"/>
            <a:ext cx="5644732" cy="4200526"/>
          </a:xfrm>
          <a:prstGeom prst="rect">
            <a:avLst/>
          </a:prstGeom>
        </p:spPr>
      </p:pic>
    </p:spTree>
    <p:extLst>
      <p:ext uri="{BB962C8B-B14F-4D97-AF65-F5344CB8AC3E}">
        <p14:creationId xmlns:p14="http://schemas.microsoft.com/office/powerpoint/2010/main" val="12485439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A43657E-D4F9-D44C-8C74-71F33CF0C062}"/>
              </a:ext>
            </a:extLst>
          </p:cNvPr>
          <p:cNvSpPr/>
          <p:nvPr/>
        </p:nvSpPr>
        <p:spPr>
          <a:xfrm>
            <a:off x="553886" y="907354"/>
            <a:ext cx="1590503" cy="488732"/>
          </a:xfrm>
          <a:prstGeom prst="rect">
            <a:avLst/>
          </a:prstGeom>
          <a:solidFill>
            <a:srgbClr val="F9D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5" name="Title 1">
            <a:extLst>
              <a:ext uri="{FF2B5EF4-FFF2-40B4-BE49-F238E27FC236}">
                <a16:creationId xmlns:a16="http://schemas.microsoft.com/office/drawing/2014/main" id="{4F96A824-31FD-B646-B502-73DB7473B8A0}"/>
              </a:ext>
            </a:extLst>
          </p:cNvPr>
          <p:cNvSpPr txBox="1">
            <a:spLocks/>
          </p:cNvSpPr>
          <p:nvPr/>
        </p:nvSpPr>
        <p:spPr>
          <a:xfrm>
            <a:off x="656035" y="489811"/>
            <a:ext cx="2599545" cy="2474735"/>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lnSpc>
                <a:spcPts val="3645"/>
              </a:lnSpc>
              <a:buClrTx/>
            </a:pPr>
            <a:r>
              <a:rPr lang="en-US" sz="3600" b="1" dirty="0">
                <a:solidFill>
                  <a:srgbClr val="005FAA"/>
                </a:solidFill>
                <a:latin typeface="Poppins" pitchFamily="2" charset="77"/>
                <a:cs typeface="Poppins" pitchFamily="2" charset="77"/>
              </a:rPr>
              <a:t>Use cases: </a:t>
            </a:r>
            <a:r>
              <a:rPr lang="en-GB" sz="3600" b="1" dirty="0">
                <a:solidFill>
                  <a:prstClr val="white"/>
                </a:solidFill>
                <a:latin typeface="Poppins SemiBold" pitchFamily="2" charset="77"/>
                <a:cs typeface="Poppins SemiBold" pitchFamily="2" charset="77"/>
              </a:rPr>
              <a:t>Private</a:t>
            </a:r>
            <a:r>
              <a:rPr lang="en-GB" sz="3600" b="1" dirty="0">
                <a:solidFill>
                  <a:srgbClr val="005FAA"/>
                </a:solidFill>
                <a:latin typeface="Poppins SemiBold" pitchFamily="2" charset="77"/>
                <a:cs typeface="Poppins SemiBold" pitchFamily="2" charset="77"/>
              </a:rPr>
              <a:t> Sector Usage</a:t>
            </a:r>
            <a:endParaRPr lang="en-US" sz="3600" dirty="0">
              <a:solidFill>
                <a:srgbClr val="005FAA"/>
              </a:solidFill>
              <a:latin typeface="Poppins Medium" pitchFamily="2" charset="77"/>
              <a:cs typeface="Poppins Medium" pitchFamily="2" charset="77"/>
            </a:endParaRPr>
          </a:p>
        </p:txBody>
      </p:sp>
      <p:sp>
        <p:nvSpPr>
          <p:cNvPr id="6" name="Content Placeholder 2">
            <a:extLst>
              <a:ext uri="{FF2B5EF4-FFF2-40B4-BE49-F238E27FC236}">
                <a16:creationId xmlns:a16="http://schemas.microsoft.com/office/drawing/2014/main" id="{0701F917-50C8-0E4B-9A11-725698A1FDBE}"/>
              </a:ext>
            </a:extLst>
          </p:cNvPr>
          <p:cNvSpPr txBox="1">
            <a:spLocks/>
          </p:cNvSpPr>
          <p:nvPr/>
        </p:nvSpPr>
        <p:spPr>
          <a:xfrm>
            <a:off x="917803" y="2426946"/>
            <a:ext cx="1871832" cy="1183358"/>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350" dirty="0">
                <a:solidFill>
                  <a:srgbClr val="005FAA"/>
                </a:solidFill>
                <a:latin typeface="Poppins" pitchFamily="2" charset="77"/>
                <a:cs typeface="Poppins" pitchFamily="2" charset="77"/>
              </a:rPr>
              <a:t>Ecological impact assessments are now essential to unite economic considerations with ecological concerns</a:t>
            </a:r>
            <a:endParaRPr lang="en-US" sz="1350" dirty="0">
              <a:solidFill>
                <a:srgbClr val="005FAA"/>
              </a:solidFill>
              <a:latin typeface="Poppins" pitchFamily="2" charset="77"/>
              <a:cs typeface="Poppins" pitchFamily="2" charset="77"/>
            </a:endParaRPr>
          </a:p>
        </p:txBody>
      </p:sp>
      <p:pic>
        <p:nvPicPr>
          <p:cNvPr id="10" name="Picture 9" descr="A picture containing diagram&#10;&#10;Description automatically generated">
            <a:extLst>
              <a:ext uri="{FF2B5EF4-FFF2-40B4-BE49-F238E27FC236}">
                <a16:creationId xmlns:a16="http://schemas.microsoft.com/office/drawing/2014/main" id="{78D32B18-E435-AE46-93B4-5EE1738A9BB9}"/>
              </a:ext>
            </a:extLst>
          </p:cNvPr>
          <p:cNvPicPr>
            <a:picLocks noChangeAspect="1"/>
          </p:cNvPicPr>
          <p:nvPr/>
        </p:nvPicPr>
        <p:blipFill>
          <a:blip r:embed="rId3"/>
          <a:stretch>
            <a:fillRect/>
          </a:stretch>
        </p:blipFill>
        <p:spPr>
          <a:xfrm>
            <a:off x="3070621" y="323254"/>
            <a:ext cx="6102327" cy="5323881"/>
          </a:xfrm>
          <a:prstGeom prst="rect">
            <a:avLst/>
          </a:prstGeom>
        </p:spPr>
      </p:pic>
    </p:spTree>
    <p:extLst>
      <p:ext uri="{BB962C8B-B14F-4D97-AF65-F5344CB8AC3E}">
        <p14:creationId xmlns:p14="http://schemas.microsoft.com/office/powerpoint/2010/main" val="33555343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40CA8106-7675-49AE-ADAC-E87E9D1C87B1}"/>
              </a:ext>
            </a:extLst>
          </p:cNvPr>
          <p:cNvPicPr>
            <a:picLocks noChangeAspect="1"/>
          </p:cNvPicPr>
          <p:nvPr/>
        </p:nvPicPr>
        <p:blipFill>
          <a:blip r:embed="rId3"/>
          <a:stretch>
            <a:fillRect/>
          </a:stretch>
        </p:blipFill>
        <p:spPr>
          <a:xfrm>
            <a:off x="3070027" y="2438940"/>
            <a:ext cx="5892699" cy="2587339"/>
          </a:xfrm>
          <a:prstGeom prst="rect">
            <a:avLst/>
          </a:prstGeom>
        </p:spPr>
      </p:pic>
      <p:sp>
        <p:nvSpPr>
          <p:cNvPr id="16" name="Rectangle 15">
            <a:extLst>
              <a:ext uri="{FF2B5EF4-FFF2-40B4-BE49-F238E27FC236}">
                <a16:creationId xmlns:a16="http://schemas.microsoft.com/office/drawing/2014/main" id="{BB995DB9-726B-E141-A41F-6C9AE9746919}"/>
              </a:ext>
            </a:extLst>
          </p:cNvPr>
          <p:cNvSpPr/>
          <p:nvPr/>
        </p:nvSpPr>
        <p:spPr>
          <a:xfrm>
            <a:off x="623667" y="2268979"/>
            <a:ext cx="2906972" cy="457200"/>
          </a:xfrm>
          <a:prstGeom prst="rect">
            <a:avLst/>
          </a:prstGeom>
          <a:solidFill>
            <a:srgbClr val="00B5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2" name="Rectangle 11">
            <a:extLst>
              <a:ext uri="{FF2B5EF4-FFF2-40B4-BE49-F238E27FC236}">
                <a16:creationId xmlns:a16="http://schemas.microsoft.com/office/drawing/2014/main" id="{4CCA5E1A-CCCA-E64D-99F9-5A17902D9588}"/>
              </a:ext>
            </a:extLst>
          </p:cNvPr>
          <p:cNvSpPr/>
          <p:nvPr/>
        </p:nvSpPr>
        <p:spPr>
          <a:xfrm>
            <a:off x="6101254" y="2207666"/>
            <a:ext cx="2309648" cy="173420"/>
          </a:xfrm>
          <a:prstGeom prst="rect">
            <a:avLst/>
          </a:prstGeom>
          <a:solidFill>
            <a:srgbClr val="005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5" name="Title 1">
            <a:extLst>
              <a:ext uri="{FF2B5EF4-FFF2-40B4-BE49-F238E27FC236}">
                <a16:creationId xmlns:a16="http://schemas.microsoft.com/office/drawing/2014/main" id="{9E735AAD-CA28-414A-A462-06DC907AF94D}"/>
              </a:ext>
            </a:extLst>
          </p:cNvPr>
          <p:cNvSpPr txBox="1">
            <a:spLocks/>
          </p:cNvSpPr>
          <p:nvPr/>
        </p:nvSpPr>
        <p:spPr>
          <a:xfrm>
            <a:off x="656035" y="465535"/>
            <a:ext cx="2891207" cy="2474735"/>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lnSpc>
                <a:spcPts val="3645"/>
              </a:lnSpc>
              <a:buClrTx/>
            </a:pPr>
            <a:r>
              <a:rPr lang="en-US" sz="3600" b="1" dirty="0">
                <a:solidFill>
                  <a:srgbClr val="005FAA"/>
                </a:solidFill>
                <a:latin typeface="Poppins" pitchFamily="2" charset="77"/>
                <a:cs typeface="Poppins" pitchFamily="2" charset="77"/>
              </a:rPr>
              <a:t>Use cases: </a:t>
            </a:r>
            <a:r>
              <a:rPr lang="en-GB" sz="3600" b="1" dirty="0">
                <a:solidFill>
                  <a:srgbClr val="005FAA"/>
                </a:solidFill>
                <a:latin typeface="Poppins SemiBold" pitchFamily="2" charset="77"/>
                <a:cs typeface="Poppins SemiBold" pitchFamily="2" charset="77"/>
              </a:rPr>
              <a:t>Regional</a:t>
            </a:r>
          </a:p>
          <a:p>
            <a:pPr defTabSz="685800">
              <a:lnSpc>
                <a:spcPts val="3645"/>
              </a:lnSpc>
              <a:buClrTx/>
            </a:pPr>
            <a:r>
              <a:rPr lang="en-GB" sz="3600" b="1" dirty="0">
                <a:solidFill>
                  <a:srgbClr val="005FAA"/>
                </a:solidFill>
                <a:latin typeface="Poppins SemiBold" pitchFamily="2" charset="77"/>
                <a:cs typeface="Poppins SemiBold" pitchFamily="2" charset="77"/>
              </a:rPr>
              <a:t>and Global Ocean </a:t>
            </a:r>
            <a:r>
              <a:rPr lang="en-GB" sz="3600" b="1" dirty="0">
                <a:solidFill>
                  <a:prstClr val="white"/>
                </a:solidFill>
                <a:latin typeface="Poppins SemiBold" pitchFamily="2" charset="77"/>
                <a:cs typeface="Poppins SemiBold" pitchFamily="2" charset="77"/>
              </a:rPr>
              <a:t>Governance</a:t>
            </a:r>
            <a:endParaRPr lang="en-US" sz="3600" dirty="0">
              <a:solidFill>
                <a:prstClr val="white"/>
              </a:solidFill>
              <a:latin typeface="Poppins Medium" pitchFamily="2" charset="77"/>
              <a:cs typeface="Poppins Medium" pitchFamily="2" charset="77"/>
            </a:endParaRPr>
          </a:p>
        </p:txBody>
      </p:sp>
      <p:sp>
        <p:nvSpPr>
          <p:cNvPr id="6" name="Content Placeholder 2">
            <a:extLst>
              <a:ext uri="{FF2B5EF4-FFF2-40B4-BE49-F238E27FC236}">
                <a16:creationId xmlns:a16="http://schemas.microsoft.com/office/drawing/2014/main" id="{AB3C2CA3-F45E-4F4A-93CC-A408F2DBCFA2}"/>
              </a:ext>
            </a:extLst>
          </p:cNvPr>
          <p:cNvSpPr txBox="1">
            <a:spLocks/>
          </p:cNvSpPr>
          <p:nvPr/>
        </p:nvSpPr>
        <p:spPr>
          <a:xfrm>
            <a:off x="917803" y="2828967"/>
            <a:ext cx="1871832" cy="1151827"/>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350">
                <a:solidFill>
                  <a:srgbClr val="005FAA"/>
                </a:solidFill>
                <a:latin typeface="Poppins" pitchFamily="2" charset="77"/>
                <a:cs typeface="Poppins" pitchFamily="2" charset="77"/>
              </a:rPr>
              <a:t>Regional and global policies base their decisions either directly on OBIS data or on research, which employs OBIS data.</a:t>
            </a:r>
            <a:endParaRPr lang="en-US" sz="1350">
              <a:solidFill>
                <a:srgbClr val="005FAA"/>
              </a:solidFill>
              <a:latin typeface="Poppins" pitchFamily="2" charset="77"/>
              <a:cs typeface="Poppins" pitchFamily="2" charset="77"/>
            </a:endParaRPr>
          </a:p>
        </p:txBody>
      </p:sp>
      <p:sp>
        <p:nvSpPr>
          <p:cNvPr id="13" name="Content Placeholder 2">
            <a:extLst>
              <a:ext uri="{FF2B5EF4-FFF2-40B4-BE49-F238E27FC236}">
                <a16:creationId xmlns:a16="http://schemas.microsoft.com/office/drawing/2014/main" id="{236B457B-C4CD-6F41-851D-971A4F982729}"/>
              </a:ext>
            </a:extLst>
          </p:cNvPr>
          <p:cNvSpPr txBox="1">
            <a:spLocks/>
          </p:cNvSpPr>
          <p:nvPr/>
        </p:nvSpPr>
        <p:spPr>
          <a:xfrm>
            <a:off x="6253525" y="672315"/>
            <a:ext cx="1927013" cy="1480170"/>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275"/>
              </a:lnSpc>
              <a:spcBef>
                <a:spcPts val="0"/>
              </a:spcBef>
              <a:buClrTx/>
              <a:buNone/>
            </a:pPr>
            <a:r>
              <a:rPr lang="en-US" sz="1200" b="1" dirty="0">
                <a:solidFill>
                  <a:srgbClr val="00B5DC"/>
                </a:solidFill>
                <a:latin typeface="Poppins" pitchFamily="2" charset="77"/>
                <a:cs typeface="Poppins" pitchFamily="2" charset="77"/>
              </a:rPr>
              <a:t>“Sharing of knowledge</a:t>
            </a:r>
          </a:p>
          <a:p>
            <a:pPr marL="0" indent="0" defTabSz="685800">
              <a:lnSpc>
                <a:spcPts val="1275"/>
              </a:lnSpc>
              <a:spcBef>
                <a:spcPts val="0"/>
              </a:spcBef>
              <a:buClrTx/>
              <a:buNone/>
            </a:pPr>
            <a:r>
              <a:rPr lang="en-US" sz="1200" b="1" dirty="0">
                <a:solidFill>
                  <a:srgbClr val="00B5DC"/>
                </a:solidFill>
                <a:latin typeface="Poppins" pitchFamily="2" charset="77"/>
                <a:cs typeface="Poppins" pitchFamily="2" charset="77"/>
              </a:rPr>
              <a:t>(e.g., OBIS) and open access to information and data streams, particularly across sectors, should be encouraged in order to ensure that the data collected are made available to all.”</a:t>
            </a:r>
          </a:p>
        </p:txBody>
      </p:sp>
      <p:sp>
        <p:nvSpPr>
          <p:cNvPr id="14" name="Rectangle 13">
            <a:extLst>
              <a:ext uri="{FF2B5EF4-FFF2-40B4-BE49-F238E27FC236}">
                <a16:creationId xmlns:a16="http://schemas.microsoft.com/office/drawing/2014/main" id="{761BBC93-7A52-514C-B93E-194C969339F6}"/>
              </a:ext>
            </a:extLst>
          </p:cNvPr>
          <p:cNvSpPr/>
          <p:nvPr/>
        </p:nvSpPr>
        <p:spPr>
          <a:xfrm>
            <a:off x="6454213" y="2235276"/>
            <a:ext cx="1775386" cy="169459"/>
          </a:xfrm>
          <a:prstGeom prst="rect">
            <a:avLst/>
          </a:prstGeom>
        </p:spPr>
        <p:txBody>
          <a:bodyPr lIns="0" tIns="0" rIns="0" bIns="0"/>
          <a:lstStyle/>
          <a:p>
            <a:pPr defTabSz="685800">
              <a:lnSpc>
                <a:spcPts val="1125"/>
              </a:lnSpc>
              <a:buClrTx/>
            </a:pPr>
            <a:r>
              <a:rPr lang="en-GB" sz="900" kern="1200" dirty="0">
                <a:solidFill>
                  <a:prstClr val="white"/>
                </a:solidFill>
                <a:latin typeface="Poppins" pitchFamily="2" charset="77"/>
                <a:ea typeface="+mn-ea"/>
                <a:cs typeface="Poppins" pitchFamily="2" charset="77"/>
              </a:rPr>
              <a:t>2nd UN World Ocean Assessment</a:t>
            </a:r>
            <a:endParaRPr lang="en-PT" sz="900" kern="1200">
              <a:solidFill>
                <a:prstClr val="white"/>
              </a:solidFill>
              <a:latin typeface="Poppins Light" pitchFamily="2" charset="77"/>
              <a:ea typeface="+mn-ea"/>
              <a:cs typeface="Poppins Light" pitchFamily="2" charset="77"/>
            </a:endParaRPr>
          </a:p>
        </p:txBody>
      </p:sp>
    </p:spTree>
    <p:extLst>
      <p:ext uri="{BB962C8B-B14F-4D97-AF65-F5344CB8AC3E}">
        <p14:creationId xmlns:p14="http://schemas.microsoft.com/office/powerpoint/2010/main" val="2411727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9"/>
        <p:cNvGrpSpPr/>
        <p:nvPr/>
      </p:nvGrpSpPr>
      <p:grpSpPr>
        <a:xfrm>
          <a:off x="0" y="0"/>
          <a:ext cx="0" cy="0"/>
          <a:chOff x="0" y="0"/>
          <a:chExt cx="0" cy="0"/>
        </a:xfrm>
      </p:grpSpPr>
      <p:sp>
        <p:nvSpPr>
          <p:cNvPr id="170" name="Google Shape;170;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FFFF"/>
                </a:solidFill>
                <a:latin typeface="Montserrat"/>
                <a:ea typeface="Montserrat"/>
                <a:cs typeface="Montserrat"/>
                <a:sym typeface="Montserrat"/>
              </a:rPr>
              <a:t>OTN IN YOUR REGION</a:t>
            </a:r>
            <a:endParaRPr dirty="0">
              <a:solidFill>
                <a:srgbClr val="FFFFFF"/>
              </a:solidFill>
              <a:latin typeface="Montserrat"/>
              <a:ea typeface="Montserrat"/>
              <a:cs typeface="Montserrat"/>
              <a:sym typeface="Montserrat"/>
            </a:endParaRPr>
          </a:p>
        </p:txBody>
      </p:sp>
      <p:sp>
        <p:nvSpPr>
          <p:cNvPr id="171" name="Google Shape;171;p23"/>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23"/>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chemeClr val="lt1"/>
                </a:solidFill>
                <a:latin typeface="Raleway"/>
                <a:ea typeface="Raleway"/>
                <a:cs typeface="Raleway"/>
                <a:sym typeface="Raleway"/>
              </a:rPr>
              <a:t>3</a:t>
            </a:fld>
            <a:endParaRPr b="1">
              <a:solidFill>
                <a:schemeClr val="lt1"/>
              </a:solidFill>
              <a:latin typeface="Raleway"/>
              <a:ea typeface="Raleway"/>
              <a:cs typeface="Raleway"/>
              <a:sym typeface="Raleway"/>
            </a:endParaRPr>
          </a:p>
        </p:txBody>
      </p:sp>
      <p:sp>
        <p:nvSpPr>
          <p:cNvPr id="173" name="Google Shape;173;p23"/>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174" name="Google Shape;174;p23"/>
          <p:cNvPicPr preferRelativeResize="0"/>
          <p:nvPr/>
        </p:nvPicPr>
        <p:blipFill>
          <a:blip r:embed="rId4">
            <a:alphaModFix/>
          </a:blip>
          <a:stretch>
            <a:fillRect/>
          </a:stretch>
        </p:blipFill>
        <p:spPr>
          <a:xfrm>
            <a:off x="8616800" y="4821546"/>
            <a:ext cx="403200" cy="252804"/>
          </a:xfrm>
          <a:prstGeom prst="rect">
            <a:avLst/>
          </a:prstGeom>
          <a:noFill/>
          <a:ln>
            <a:noFill/>
          </a:ln>
        </p:spPr>
      </p:pic>
      <p:sp>
        <p:nvSpPr>
          <p:cNvPr id="175" name="Google Shape;175;p23"/>
          <p:cNvSpPr txBox="1"/>
          <p:nvPr/>
        </p:nvSpPr>
        <p:spPr>
          <a:xfrm>
            <a:off x="1786775" y="1074975"/>
            <a:ext cx="5597100" cy="662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dirty="0">
                <a:solidFill>
                  <a:srgbClr val="FFFFFF"/>
                </a:solidFill>
                <a:latin typeface="Raleway"/>
                <a:ea typeface="Raleway"/>
                <a:cs typeface="Raleway"/>
                <a:sym typeface="Raleway"/>
              </a:rPr>
              <a:t>Together, OTN and its collaborators are tracking oceans, connecting people and transforming knowledge</a:t>
            </a:r>
            <a:endParaRPr dirty="0">
              <a:solidFill>
                <a:srgbClr val="FFFFFF"/>
              </a:solidFill>
            </a:endParaRPr>
          </a:p>
        </p:txBody>
      </p:sp>
      <p:pic>
        <p:nvPicPr>
          <p:cNvPr id="176" name="Google Shape;176;p23"/>
          <p:cNvPicPr preferRelativeResize="0"/>
          <p:nvPr/>
        </p:nvPicPr>
        <p:blipFill rotWithShape="1">
          <a:blip r:embed="rId5">
            <a:alphaModFix/>
          </a:blip>
          <a:srcRect l="5325" r="5316"/>
          <a:stretch/>
        </p:blipFill>
        <p:spPr>
          <a:xfrm>
            <a:off x="1392475" y="2006750"/>
            <a:ext cx="1767852" cy="1318956"/>
          </a:xfrm>
          <a:prstGeom prst="rect">
            <a:avLst/>
          </a:prstGeom>
          <a:noFill/>
          <a:ln>
            <a:noFill/>
          </a:ln>
        </p:spPr>
      </p:pic>
      <p:sp>
        <p:nvSpPr>
          <p:cNvPr id="177" name="Google Shape;177;p23"/>
          <p:cNvSpPr/>
          <p:nvPr/>
        </p:nvSpPr>
        <p:spPr>
          <a:xfrm>
            <a:off x="1392475" y="3325699"/>
            <a:ext cx="1767900" cy="131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3"/>
          <p:cNvSpPr txBox="1">
            <a:spLocks noGrp="1"/>
          </p:cNvSpPr>
          <p:nvPr>
            <p:ph type="body" idx="1"/>
          </p:nvPr>
        </p:nvSpPr>
        <p:spPr>
          <a:xfrm>
            <a:off x="1451525" y="3373250"/>
            <a:ext cx="1638300" cy="1113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b="1">
                <a:solidFill>
                  <a:srgbClr val="1E3566"/>
                </a:solidFill>
                <a:latin typeface="Montserrat"/>
                <a:ea typeface="Montserrat"/>
                <a:cs typeface="Montserrat"/>
                <a:sym typeface="Montserrat"/>
              </a:rPr>
              <a:t>TRACK</a:t>
            </a:r>
            <a:r>
              <a:rPr lang="en" sz="1000">
                <a:solidFill>
                  <a:srgbClr val="000000"/>
                </a:solidFill>
                <a:latin typeface="Lato Light"/>
                <a:ea typeface="Lato Light"/>
                <a:cs typeface="Lato Light"/>
                <a:sym typeface="Lato Light"/>
              </a:rPr>
              <a:t> </a:t>
            </a:r>
            <a:br>
              <a:rPr lang="en" sz="1000">
                <a:solidFill>
                  <a:srgbClr val="000000"/>
                </a:solidFill>
                <a:latin typeface="Lato Light"/>
                <a:ea typeface="Lato Light"/>
                <a:cs typeface="Lato Light"/>
                <a:sym typeface="Lato Light"/>
              </a:rPr>
            </a:br>
            <a:r>
              <a:rPr lang="en" sz="800">
                <a:solidFill>
                  <a:srgbClr val="000000"/>
                </a:solidFill>
                <a:latin typeface="Lato Light"/>
                <a:ea typeface="Lato Light"/>
                <a:cs typeface="Lato Light"/>
                <a:sym typeface="Lato Light"/>
              </a:rPr>
              <a:t>Using electronic tags to track more than 225 keystone, commercially important and endangered species.</a:t>
            </a:r>
            <a:endParaRPr sz="800">
              <a:solidFill>
                <a:srgbClr val="000000"/>
              </a:solidFill>
              <a:latin typeface="Lato Light"/>
              <a:ea typeface="Lato Light"/>
              <a:cs typeface="Lato Light"/>
              <a:sym typeface="Lato Light"/>
            </a:endParaRPr>
          </a:p>
        </p:txBody>
      </p:sp>
      <p:sp>
        <p:nvSpPr>
          <p:cNvPr id="179" name="Google Shape;179;p23"/>
          <p:cNvSpPr/>
          <p:nvPr/>
        </p:nvSpPr>
        <p:spPr>
          <a:xfrm>
            <a:off x="3688050" y="3325699"/>
            <a:ext cx="1767900" cy="131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3"/>
          <p:cNvSpPr/>
          <p:nvPr/>
        </p:nvSpPr>
        <p:spPr>
          <a:xfrm>
            <a:off x="5983575" y="3325699"/>
            <a:ext cx="1767900" cy="131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3"/>
          <p:cNvSpPr txBox="1">
            <a:spLocks noGrp="1"/>
          </p:cNvSpPr>
          <p:nvPr>
            <p:ph type="body" idx="1"/>
          </p:nvPr>
        </p:nvSpPr>
        <p:spPr>
          <a:xfrm>
            <a:off x="3732425" y="3373250"/>
            <a:ext cx="1709100" cy="1113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b="1" dirty="0">
                <a:solidFill>
                  <a:srgbClr val="1E3566"/>
                </a:solidFill>
                <a:latin typeface="Montserrat"/>
                <a:ea typeface="Montserrat"/>
                <a:cs typeface="Montserrat"/>
                <a:sym typeface="Montserrat"/>
              </a:rPr>
              <a:t>CONNECT</a:t>
            </a:r>
            <a:r>
              <a:rPr lang="en" sz="1000" dirty="0">
                <a:solidFill>
                  <a:srgbClr val="000000"/>
                </a:solidFill>
                <a:latin typeface="Lato Light"/>
                <a:ea typeface="Lato Light"/>
                <a:cs typeface="Lato Light"/>
                <a:sym typeface="Lato Light"/>
              </a:rPr>
              <a:t> </a:t>
            </a:r>
            <a:br>
              <a:rPr lang="en" sz="1000" dirty="0">
                <a:solidFill>
                  <a:srgbClr val="000000"/>
                </a:solidFill>
                <a:latin typeface="Lato Light"/>
                <a:ea typeface="Lato Light"/>
                <a:cs typeface="Lato Light"/>
                <a:sym typeface="Lato Light"/>
              </a:rPr>
            </a:br>
            <a:r>
              <a:rPr lang="en" sz="800" dirty="0">
                <a:solidFill>
                  <a:srgbClr val="000000"/>
                </a:solidFill>
                <a:latin typeface="Lato Light"/>
                <a:ea typeface="Lato Light"/>
                <a:cs typeface="Lato Light"/>
                <a:sym typeface="Lato Light"/>
              </a:rPr>
              <a:t>Connecting infrastructure, communities, resources, researchers, policy-makers, industry, and other stakeholders at local and global scales</a:t>
            </a:r>
            <a:endParaRPr sz="800" dirty="0">
              <a:solidFill>
                <a:srgbClr val="000000"/>
              </a:solidFill>
              <a:latin typeface="Lato Light"/>
              <a:ea typeface="Lato Light"/>
              <a:cs typeface="Lato Light"/>
              <a:sym typeface="Lato Light"/>
            </a:endParaRPr>
          </a:p>
        </p:txBody>
      </p:sp>
      <p:sp>
        <p:nvSpPr>
          <p:cNvPr id="182" name="Google Shape;182;p23"/>
          <p:cNvSpPr txBox="1">
            <a:spLocks noGrp="1"/>
          </p:cNvSpPr>
          <p:nvPr>
            <p:ph type="body" idx="1"/>
          </p:nvPr>
        </p:nvSpPr>
        <p:spPr>
          <a:xfrm>
            <a:off x="5983625" y="3373250"/>
            <a:ext cx="1767900" cy="1113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b="1" dirty="0">
                <a:solidFill>
                  <a:srgbClr val="1E3566"/>
                </a:solidFill>
                <a:latin typeface="Montserrat"/>
                <a:ea typeface="Montserrat"/>
                <a:cs typeface="Montserrat"/>
                <a:sym typeface="Montserrat"/>
              </a:rPr>
              <a:t>TRANSFORM</a:t>
            </a:r>
            <a:r>
              <a:rPr lang="en" sz="1000" dirty="0">
                <a:solidFill>
                  <a:srgbClr val="000000"/>
                </a:solidFill>
                <a:latin typeface="Lato Light"/>
                <a:ea typeface="Lato Light"/>
                <a:cs typeface="Lato Light"/>
                <a:sym typeface="Lato Light"/>
              </a:rPr>
              <a:t> </a:t>
            </a:r>
            <a:br>
              <a:rPr lang="en" sz="1000" dirty="0">
                <a:solidFill>
                  <a:srgbClr val="000000"/>
                </a:solidFill>
                <a:latin typeface="Lato Light"/>
                <a:ea typeface="Lato Light"/>
                <a:cs typeface="Lato Light"/>
                <a:sym typeface="Lato Light"/>
              </a:rPr>
            </a:br>
            <a:r>
              <a:rPr lang="en" sz="800" dirty="0">
                <a:solidFill>
                  <a:srgbClr val="000000"/>
                </a:solidFill>
                <a:latin typeface="Lato Light"/>
                <a:ea typeface="Lato Light"/>
                <a:cs typeface="Lato Light"/>
                <a:sym typeface="Lato Light"/>
              </a:rPr>
              <a:t>Transforming our understanding of the oceans by developing global data standards and a paradigm of collaborative research and management.</a:t>
            </a:r>
            <a:endParaRPr sz="800" dirty="0">
              <a:solidFill>
                <a:srgbClr val="000000"/>
              </a:solidFill>
              <a:latin typeface="Lato Light"/>
              <a:ea typeface="Lato Light"/>
              <a:cs typeface="Lato Light"/>
              <a:sym typeface="Lato Light"/>
            </a:endParaRPr>
          </a:p>
        </p:txBody>
      </p:sp>
      <p:pic>
        <p:nvPicPr>
          <p:cNvPr id="183" name="Google Shape;183;p23"/>
          <p:cNvPicPr preferRelativeResize="0"/>
          <p:nvPr/>
        </p:nvPicPr>
        <p:blipFill rotWithShape="1">
          <a:blip r:embed="rId6">
            <a:alphaModFix/>
          </a:blip>
          <a:srcRect l="9716" r="9716"/>
          <a:stretch/>
        </p:blipFill>
        <p:spPr>
          <a:xfrm>
            <a:off x="3688025" y="2006750"/>
            <a:ext cx="1767849" cy="1318955"/>
          </a:xfrm>
          <a:prstGeom prst="rect">
            <a:avLst/>
          </a:prstGeom>
          <a:noFill/>
          <a:ln>
            <a:noFill/>
          </a:ln>
        </p:spPr>
      </p:pic>
      <p:pic>
        <p:nvPicPr>
          <p:cNvPr id="184" name="Google Shape;184;p23"/>
          <p:cNvPicPr preferRelativeResize="0"/>
          <p:nvPr/>
        </p:nvPicPr>
        <p:blipFill rotWithShape="1">
          <a:blip r:embed="rId7">
            <a:alphaModFix/>
          </a:blip>
          <a:srcRect l="4288" r="4279"/>
          <a:stretch/>
        </p:blipFill>
        <p:spPr>
          <a:xfrm>
            <a:off x="5983625" y="2006750"/>
            <a:ext cx="1767851" cy="1318958"/>
          </a:xfrm>
          <a:prstGeom prst="rect">
            <a:avLst/>
          </a:prstGeom>
          <a:noFill/>
          <a:ln>
            <a:noFill/>
          </a:ln>
        </p:spPr>
      </p:pic>
    </p:spTree>
    <p:extLst>
      <p:ext uri="{BB962C8B-B14F-4D97-AF65-F5344CB8AC3E}">
        <p14:creationId xmlns:p14="http://schemas.microsoft.com/office/powerpoint/2010/main" val="3669215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buClrTx/>
            </a:pPr>
            <a:endParaRPr lang="en-US" sz="1350">
              <a:solidFill>
                <a:prstClr val="white"/>
              </a:solidFill>
              <a:latin typeface="Calibri" panose="020F0502020204030204"/>
            </a:endParaRPr>
          </a:p>
        </p:txBody>
      </p:sp>
      <p:pic>
        <p:nvPicPr>
          <p:cNvPr id="4" name="Picture 4">
            <a:extLst>
              <a:ext uri="{FF2B5EF4-FFF2-40B4-BE49-F238E27FC236}">
                <a16:creationId xmlns:a16="http://schemas.microsoft.com/office/drawing/2014/main" id="{89E5BC5D-90FC-4875-948C-2A91E919FFE0}"/>
              </a:ext>
            </a:extLst>
          </p:cNvPr>
          <p:cNvPicPr>
            <a:picLocks noChangeAspect="1"/>
          </p:cNvPicPr>
          <p:nvPr/>
        </p:nvPicPr>
        <p:blipFill rotWithShape="1">
          <a:blip r:embed="rId3"/>
          <a:srcRect t="19"/>
          <a:stretch/>
        </p:blipFill>
        <p:spPr>
          <a:xfrm>
            <a:off x="15" y="961"/>
            <a:ext cx="9143985" cy="5142539"/>
          </a:xfrm>
          <a:prstGeom prst="rect">
            <a:avLst/>
          </a:prstGeom>
        </p:spPr>
      </p:pic>
      <p:sp>
        <p:nvSpPr>
          <p:cNvPr id="3" name="TextBox 2">
            <a:extLst>
              <a:ext uri="{FF2B5EF4-FFF2-40B4-BE49-F238E27FC236}">
                <a16:creationId xmlns:a16="http://schemas.microsoft.com/office/drawing/2014/main" id="{837EBC21-4846-334C-A3CD-57A1C6FD201A}"/>
              </a:ext>
            </a:extLst>
          </p:cNvPr>
          <p:cNvSpPr txBox="1"/>
          <p:nvPr/>
        </p:nvSpPr>
        <p:spPr>
          <a:xfrm>
            <a:off x="6293224" y="2954991"/>
            <a:ext cx="2370044" cy="784830"/>
          </a:xfrm>
          <a:prstGeom prst="rect">
            <a:avLst/>
          </a:prstGeom>
          <a:noFill/>
        </p:spPr>
        <p:txBody>
          <a:bodyPr wrap="square" rtlCol="0">
            <a:spAutoFit/>
          </a:bodyPr>
          <a:lstStyle/>
          <a:p>
            <a:pPr defTabSz="685800">
              <a:buClrTx/>
            </a:pPr>
            <a:r>
              <a:rPr lang="en-US" sz="4500" kern="1200" dirty="0">
                <a:solidFill>
                  <a:prstClr val="white"/>
                </a:solidFill>
                <a:latin typeface="Calibri" panose="020F0502020204030204"/>
                <a:ea typeface="+mn-ea"/>
                <a:cs typeface="+mn-cs"/>
              </a:rPr>
              <a:t>Thanks</a:t>
            </a:r>
          </a:p>
        </p:txBody>
      </p:sp>
    </p:spTree>
    <p:extLst>
      <p:ext uri="{BB962C8B-B14F-4D97-AF65-F5344CB8AC3E}">
        <p14:creationId xmlns:p14="http://schemas.microsoft.com/office/powerpoint/2010/main" val="5904564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311700" y="3489600"/>
            <a:ext cx="8520600" cy="792600"/>
          </a:xfrm>
          <a:prstGeom prst="rect">
            <a:avLst/>
          </a:prstGeom>
        </p:spPr>
        <p:txBody>
          <a:bodyPr spcFirstLastPara="1" wrap="square" lIns="91425" tIns="91425" rIns="91425" bIns="91425" anchor="t" anchorCtr="0">
            <a:noAutofit/>
          </a:bodyPr>
          <a:lstStyle/>
          <a:p>
            <a:pPr marL="0" indent="0"/>
            <a:r>
              <a:rPr lang="en" b="1" dirty="0">
                <a:solidFill>
                  <a:schemeClr val="lt1"/>
                </a:solidFill>
                <a:latin typeface="Lato"/>
                <a:ea typeface="Lato"/>
                <a:cs typeface="Lato"/>
                <a:sym typeface="Lato"/>
              </a:rPr>
              <a:t>OBIS Training – Winter 2021</a:t>
            </a:r>
            <a:endParaRPr lang="en" b="1" dirty="0">
              <a:solidFill>
                <a:schemeClr val="lt1"/>
              </a:solidFill>
              <a:latin typeface="Lato"/>
              <a:ea typeface="Lato"/>
              <a:cs typeface="Lato"/>
            </a:endParaRPr>
          </a:p>
        </p:txBody>
      </p:sp>
      <p:pic>
        <p:nvPicPr>
          <p:cNvPr id="55" name="Google Shape;55;p13"/>
          <p:cNvPicPr preferRelativeResize="0"/>
          <p:nvPr/>
        </p:nvPicPr>
        <p:blipFill>
          <a:blip r:embed="rId4">
            <a:alphaModFix/>
          </a:blip>
          <a:stretch>
            <a:fillRect/>
          </a:stretch>
        </p:blipFill>
        <p:spPr>
          <a:xfrm>
            <a:off x="645332" y="1164400"/>
            <a:ext cx="2574475" cy="979000"/>
          </a:xfrm>
          <a:prstGeom prst="rect">
            <a:avLst/>
          </a:prstGeom>
          <a:noFill/>
          <a:ln>
            <a:noFill/>
          </a:ln>
        </p:spPr>
      </p:pic>
      <p:sp>
        <p:nvSpPr>
          <p:cNvPr id="56" name="Google Shape;56;p13"/>
          <p:cNvSpPr txBox="1">
            <a:spLocks noGrp="1"/>
          </p:cNvSpPr>
          <p:nvPr>
            <p:ph type="subTitle" idx="1"/>
          </p:nvPr>
        </p:nvSpPr>
        <p:spPr>
          <a:xfrm>
            <a:off x="311700" y="4111750"/>
            <a:ext cx="8520600" cy="792600"/>
          </a:xfrm>
          <a:prstGeom prst="rect">
            <a:avLst/>
          </a:prstGeom>
        </p:spPr>
        <p:txBody>
          <a:bodyPr spcFirstLastPara="1" wrap="square" lIns="91425" tIns="91425" rIns="91425" bIns="91425" anchor="t" anchorCtr="0">
            <a:noAutofit/>
          </a:bodyPr>
          <a:lstStyle/>
          <a:p>
            <a:pPr marL="0" indent="0"/>
            <a:r>
              <a:rPr lang="en" sz="1800" dirty="0">
                <a:solidFill>
                  <a:schemeClr val="lt1"/>
                </a:solidFill>
                <a:latin typeface="Lato Light"/>
                <a:ea typeface="Lato Light"/>
                <a:cs typeface="Lato Light"/>
                <a:sym typeface="Lato Light"/>
              </a:rPr>
              <a:t>Jon </a:t>
            </a:r>
            <a:r>
              <a:rPr lang="en" sz="1800" dirty="0" err="1">
                <a:solidFill>
                  <a:schemeClr val="lt1"/>
                </a:solidFill>
                <a:latin typeface="Lato Light"/>
                <a:ea typeface="Lato Light"/>
                <a:cs typeface="Lato Light"/>
                <a:sym typeface="Lato Light"/>
              </a:rPr>
              <a:t>Pye</a:t>
            </a:r>
            <a:r>
              <a:rPr lang="en" sz="1800" dirty="0">
                <a:solidFill>
                  <a:schemeClr val="lt1"/>
                </a:solidFill>
                <a:latin typeface="Lato Light"/>
                <a:ea typeface="Lato Light"/>
                <a:cs typeface="Lato Light"/>
                <a:sym typeface="Lato Light"/>
              </a:rPr>
              <a:t>, Brian Jones, Naomi Tress</a:t>
            </a:r>
            <a:endParaRPr lang="en-US" dirty="0">
              <a:solidFill>
                <a:schemeClr val="lt1"/>
              </a:solidFill>
              <a:ea typeface="Lato Light"/>
            </a:endParaRPr>
          </a:p>
          <a:p>
            <a:pPr marL="0" indent="0"/>
            <a:r>
              <a:rPr lang="en" sz="1800" dirty="0">
                <a:solidFill>
                  <a:schemeClr val="lt1"/>
                </a:solidFill>
                <a:latin typeface="Lato Light"/>
                <a:ea typeface="Lato Light"/>
                <a:cs typeface="Lato Light"/>
                <a:sym typeface="Lato Light"/>
              </a:rPr>
              <a:t> Ocean Tracking Network Data Centre</a:t>
            </a:r>
            <a:endParaRPr lang="en-US" dirty="0">
              <a:solidFill>
                <a:schemeClr val="lt1"/>
              </a:solidFill>
            </a:endParaRPr>
          </a:p>
        </p:txBody>
      </p:sp>
      <p:pic>
        <p:nvPicPr>
          <p:cNvPr id="6" name="Graphic 5">
            <a:extLst>
              <a:ext uri="{FF2B5EF4-FFF2-40B4-BE49-F238E27FC236}">
                <a16:creationId xmlns:a16="http://schemas.microsoft.com/office/drawing/2014/main" id="{CDBB857F-6B46-4DFA-BF30-49FFD9961151}"/>
              </a:ext>
            </a:extLst>
          </p:cNvPr>
          <p:cNvPicPr>
            <a:picLocks noChangeAspect="1"/>
          </p:cNvPicPr>
          <p:nvPr/>
        </p:nvPicPr>
        <p:blipFill>
          <a:blip r:embed="rId5">
            <a:alphaModFix/>
            <a:extLst>
              <a:ext uri="{96DAC541-7B7A-43D3-8B79-37D633B846F1}">
                <asvg:svgBlip xmlns:asvg="http://schemas.microsoft.com/office/drawing/2016/SVG/main" r:embed="rId6"/>
              </a:ext>
            </a:extLst>
          </a:blip>
          <a:stretch>
            <a:fillRect/>
          </a:stretch>
        </p:blipFill>
        <p:spPr>
          <a:xfrm>
            <a:off x="6240805" y="1164400"/>
            <a:ext cx="2057400" cy="1171575"/>
          </a:xfrm>
          <a:prstGeom prst="rect">
            <a:avLst/>
          </a:prstGeom>
        </p:spPr>
      </p:pic>
    </p:spTree>
    <p:extLst>
      <p:ext uri="{BB962C8B-B14F-4D97-AF65-F5344CB8AC3E}">
        <p14:creationId xmlns:p14="http://schemas.microsoft.com/office/powerpoint/2010/main" val="5203332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01" y="43131"/>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1E3566"/>
                </a:solidFill>
                <a:latin typeface="Montserrat"/>
                <a:ea typeface="Montserrat"/>
                <a:cs typeface="Montserrat"/>
                <a:sym typeface="Montserrat"/>
              </a:rPr>
              <a:t>Workshop Schedule</a:t>
            </a:r>
            <a:endParaRPr b="1" dirty="0">
              <a:solidFill>
                <a:srgbClr val="1E3566"/>
              </a:solidFill>
              <a:latin typeface="Montserrat"/>
              <a:ea typeface="Montserrat"/>
              <a:cs typeface="Montserrat"/>
              <a:sym typeface="Montserrat"/>
            </a:endParaRPr>
          </a:p>
        </p:txBody>
      </p:sp>
      <p:sp>
        <p:nvSpPr>
          <p:cNvPr id="79" name="Google Shape;79;p15"/>
          <p:cNvSpPr txBox="1">
            <a:spLocks noGrp="1"/>
          </p:cNvSpPr>
          <p:nvPr>
            <p:ph type="body" idx="1"/>
          </p:nvPr>
        </p:nvSpPr>
        <p:spPr>
          <a:xfrm>
            <a:off x="235498" y="644630"/>
            <a:ext cx="4515053" cy="4036919"/>
          </a:xfrm>
          <a:prstGeom prst="rect">
            <a:avLst/>
          </a:prstGeom>
        </p:spPr>
        <p:txBody>
          <a:bodyPr spcFirstLastPara="1" wrap="square" lIns="91425" tIns="91425" rIns="91425" bIns="91425" anchor="t" anchorCtr="0">
            <a:noAutofit/>
          </a:bodyPr>
          <a:lstStyle/>
          <a:p>
            <a:pPr marL="425450" indent="-285750">
              <a:lnSpc>
                <a:spcPct val="130000"/>
              </a:lnSpc>
              <a:buClr>
                <a:schemeClr val="dk1"/>
              </a:buClr>
              <a:buSzPts val="1400"/>
            </a:pPr>
            <a:endParaRPr lang="en-US" sz="1400" dirty="0">
              <a:solidFill>
                <a:schemeClr val="dk1"/>
              </a:solidFill>
              <a:highlight>
                <a:srgbClr val="FFFFFF"/>
              </a:highlight>
              <a:latin typeface="Lato Light"/>
              <a:ea typeface="Lato Light"/>
              <a:cs typeface="Lato Light"/>
              <a:sym typeface="Lato Light"/>
            </a:endParaRPr>
          </a:p>
          <a:p>
            <a:pPr marL="425450" indent="-285750">
              <a:lnSpc>
                <a:spcPct val="130000"/>
              </a:lnSpc>
              <a:buClr>
                <a:schemeClr val="dk1"/>
              </a:buClr>
              <a:buSzPts val="1400"/>
            </a:pPr>
            <a:r>
              <a:rPr lang="en-US" sz="1400" dirty="0">
                <a:solidFill>
                  <a:schemeClr val="dk1"/>
                </a:solidFill>
                <a:highlight>
                  <a:srgbClr val="FFFFFF"/>
                </a:highlight>
                <a:latin typeface="Lato Light"/>
                <a:ea typeface="Lato Light"/>
                <a:cs typeface="Lato Light"/>
                <a:sym typeface="Lato Light"/>
              </a:rPr>
              <a:t>Intro to OBIS , [you are here!],  </a:t>
            </a:r>
            <a:r>
              <a:rPr lang="en-US" sz="1400" dirty="0" err="1">
                <a:solidFill>
                  <a:schemeClr val="dk1"/>
                </a:solidFill>
                <a:highlight>
                  <a:srgbClr val="FFFFFF"/>
                </a:highlight>
                <a:latin typeface="Lato Light"/>
                <a:ea typeface="Lato Light"/>
                <a:cs typeface="Lato Light"/>
                <a:sym typeface="Lato Light"/>
              </a:rPr>
              <a:t>WoRMS</a:t>
            </a:r>
            <a:endParaRPr lang="en-US" sz="1400" dirty="0">
              <a:solidFill>
                <a:schemeClr val="dk1"/>
              </a:solidFill>
              <a:highlight>
                <a:srgbClr val="FFFFFF"/>
              </a:highlight>
              <a:latin typeface="Lato Light"/>
              <a:ea typeface="Lato Light"/>
              <a:cs typeface="Lato Light"/>
              <a:sym typeface="Lato Light"/>
            </a:endParaRPr>
          </a:p>
          <a:p>
            <a:pPr marL="425450" indent="-285750">
              <a:lnSpc>
                <a:spcPct val="130000"/>
              </a:lnSpc>
              <a:buClr>
                <a:schemeClr val="dk1"/>
              </a:buClr>
              <a:buSzPts val="1400"/>
            </a:pPr>
            <a:r>
              <a:rPr lang="en-US" sz="1400" dirty="0">
                <a:solidFill>
                  <a:schemeClr val="dk1"/>
                </a:solidFill>
                <a:highlight>
                  <a:srgbClr val="FFFFFF"/>
                </a:highlight>
                <a:latin typeface="Lato Light"/>
                <a:ea typeface="Lato Light"/>
                <a:cs typeface="Lato Light"/>
                <a:sym typeface="Lato Light"/>
              </a:rPr>
              <a:t>Darwin Core terms and record types</a:t>
            </a:r>
          </a:p>
          <a:p>
            <a:pPr marL="425450" indent="-285750">
              <a:lnSpc>
                <a:spcPct val="130000"/>
              </a:lnSpc>
              <a:buClr>
                <a:schemeClr val="dk1"/>
              </a:buClr>
              <a:buSzPts val="1400"/>
            </a:pPr>
            <a:r>
              <a:rPr lang="en-US" sz="1400" dirty="0">
                <a:solidFill>
                  <a:schemeClr val="dk1"/>
                </a:solidFill>
                <a:highlight>
                  <a:srgbClr val="FFFFFF"/>
                </a:highlight>
                <a:latin typeface="Lato Light"/>
                <a:ea typeface="Lato Light"/>
                <a:cs typeface="Lato Light"/>
                <a:sym typeface="Lato Light"/>
              </a:rPr>
              <a:t>OBIS Data Formats I (Darwin Core)</a:t>
            </a:r>
          </a:p>
          <a:p>
            <a:pPr marL="139700" indent="0">
              <a:lnSpc>
                <a:spcPct val="130000"/>
              </a:lnSpc>
              <a:buClr>
                <a:schemeClr val="dk1"/>
              </a:buClr>
              <a:buSzPts val="1400"/>
              <a:buNone/>
            </a:pPr>
            <a:endParaRPr lang="en-US" sz="1400" dirty="0">
              <a:solidFill>
                <a:schemeClr val="dk1"/>
              </a:solidFill>
              <a:highlight>
                <a:srgbClr val="FFFFFF"/>
              </a:highlight>
              <a:latin typeface="Lato Light"/>
              <a:ea typeface="Lato Light"/>
              <a:cs typeface="Lato Light"/>
              <a:sym typeface="Lato Light"/>
            </a:endParaRPr>
          </a:p>
          <a:p>
            <a:pPr marL="425450" indent="-285750">
              <a:lnSpc>
                <a:spcPct val="130000"/>
              </a:lnSpc>
              <a:buClr>
                <a:schemeClr val="dk1"/>
              </a:buClr>
              <a:buSzPts val="1400"/>
            </a:pPr>
            <a:endParaRPr lang="en-US" sz="1400" dirty="0">
              <a:solidFill>
                <a:schemeClr val="dk1"/>
              </a:solidFill>
              <a:highlight>
                <a:srgbClr val="FFFFFF"/>
              </a:highlight>
              <a:latin typeface="Lato Light"/>
              <a:ea typeface="Lato Light"/>
              <a:cs typeface="Lato Light"/>
              <a:sym typeface="Lato Light"/>
            </a:endParaRPr>
          </a:p>
          <a:p>
            <a:pPr marL="425450" indent="-285750">
              <a:lnSpc>
                <a:spcPct val="130000"/>
              </a:lnSpc>
              <a:buClr>
                <a:schemeClr val="dk1"/>
              </a:buClr>
              <a:buSzPts val="1400"/>
            </a:pPr>
            <a:r>
              <a:rPr lang="en-US" sz="1400" dirty="0">
                <a:solidFill>
                  <a:schemeClr val="dk1"/>
                </a:solidFill>
                <a:highlight>
                  <a:srgbClr val="FFFFFF"/>
                </a:highlight>
                <a:latin typeface="Lato Light"/>
                <a:ea typeface="Lato Light"/>
                <a:cs typeface="Lato Light"/>
                <a:sym typeface="Lato Light"/>
              </a:rPr>
              <a:t>OBIS Metadata Formats (EML)</a:t>
            </a:r>
          </a:p>
          <a:p>
            <a:pPr marL="425450" indent="-285750">
              <a:lnSpc>
                <a:spcPct val="130000"/>
              </a:lnSpc>
              <a:buClr>
                <a:schemeClr val="dk1"/>
              </a:buClr>
              <a:buSzPts val="1400"/>
            </a:pPr>
            <a:r>
              <a:rPr lang="en-US" sz="1400" dirty="0">
                <a:solidFill>
                  <a:schemeClr val="dk1"/>
                </a:solidFill>
                <a:highlight>
                  <a:srgbClr val="FFFFFF"/>
                </a:highlight>
                <a:latin typeface="Lato Light"/>
                <a:ea typeface="Lato Light"/>
                <a:cs typeface="Lato Light"/>
                <a:sym typeface="Lato Light"/>
              </a:rPr>
              <a:t>Hands-on session 1 – Data formatting / processing in R, taxon matching, QC using R , and the </a:t>
            </a:r>
            <a:r>
              <a:rPr lang="en-US" sz="1400" dirty="0" err="1">
                <a:solidFill>
                  <a:schemeClr val="dk1"/>
                </a:solidFill>
                <a:highlight>
                  <a:srgbClr val="FFFFFF"/>
                </a:highlight>
                <a:latin typeface="Lato Light"/>
                <a:ea typeface="Lato Light"/>
                <a:cs typeface="Lato Light"/>
                <a:sym typeface="Lato Light"/>
              </a:rPr>
              <a:t>robis</a:t>
            </a:r>
            <a:r>
              <a:rPr lang="en-US" sz="1400" dirty="0">
                <a:solidFill>
                  <a:schemeClr val="dk1"/>
                </a:solidFill>
                <a:highlight>
                  <a:srgbClr val="FFFFFF"/>
                </a:highlight>
                <a:latin typeface="Lato Light"/>
                <a:ea typeface="Lato Light"/>
                <a:cs typeface="Lato Light"/>
                <a:sym typeface="Lato Light"/>
              </a:rPr>
              <a:t> and </a:t>
            </a:r>
            <a:r>
              <a:rPr lang="en-US" sz="1400" dirty="0" err="1">
                <a:solidFill>
                  <a:schemeClr val="dk1"/>
                </a:solidFill>
                <a:highlight>
                  <a:srgbClr val="FFFFFF"/>
                </a:highlight>
                <a:latin typeface="Lato Light"/>
                <a:ea typeface="Lato Light"/>
                <a:cs typeface="Lato Light"/>
                <a:sym typeface="Lato Light"/>
              </a:rPr>
              <a:t>obistools</a:t>
            </a:r>
            <a:r>
              <a:rPr lang="en-US" sz="1400" dirty="0">
                <a:solidFill>
                  <a:schemeClr val="dk1"/>
                </a:solidFill>
                <a:highlight>
                  <a:srgbClr val="FFFFFF"/>
                </a:highlight>
                <a:latin typeface="Lato Light"/>
                <a:ea typeface="Lato Light"/>
                <a:cs typeface="Lato Light"/>
                <a:sym typeface="Lato Light"/>
              </a:rPr>
              <a:t> packages</a:t>
            </a:r>
          </a:p>
          <a:p>
            <a:pPr marL="425450" indent="-285750">
              <a:lnSpc>
                <a:spcPct val="130000"/>
              </a:lnSpc>
              <a:buClr>
                <a:schemeClr val="dk1"/>
              </a:buClr>
              <a:buSzPts val="1400"/>
            </a:pPr>
            <a:r>
              <a:rPr lang="en-US" sz="1400" b="1" dirty="0">
                <a:solidFill>
                  <a:schemeClr val="dk1"/>
                </a:solidFill>
                <a:highlight>
                  <a:srgbClr val="FFFFFF"/>
                </a:highlight>
                <a:latin typeface="Lato Light"/>
                <a:ea typeface="Lato Light"/>
                <a:cs typeface="Lato Light"/>
                <a:sym typeface="Lato Light"/>
              </a:rPr>
              <a:t>Discovering OBIS-held datasets</a:t>
            </a:r>
          </a:p>
          <a:p>
            <a:pPr marL="425450" indent="-285750">
              <a:lnSpc>
                <a:spcPct val="130000"/>
              </a:lnSpc>
              <a:buClr>
                <a:schemeClr val="dk1"/>
              </a:buClr>
              <a:buSzPts val="1400"/>
            </a:pPr>
            <a:r>
              <a:rPr lang="en-US" sz="1400" dirty="0">
                <a:solidFill>
                  <a:schemeClr val="dk1"/>
                </a:solidFill>
                <a:highlight>
                  <a:srgbClr val="FFFFFF"/>
                </a:highlight>
                <a:latin typeface="Lato Light"/>
                <a:ea typeface="Lato Light"/>
                <a:cs typeface="Lato Light"/>
                <a:sym typeface="Lato Light"/>
              </a:rPr>
              <a:t>Via the web mapper </a:t>
            </a:r>
          </a:p>
          <a:p>
            <a:pPr marL="425450" indent="-285750">
              <a:lnSpc>
                <a:spcPct val="130000"/>
              </a:lnSpc>
              <a:buClr>
                <a:schemeClr val="dk1"/>
              </a:buClr>
              <a:buSzPts val="1400"/>
            </a:pPr>
            <a:r>
              <a:rPr lang="en-US" sz="1400" dirty="0">
                <a:solidFill>
                  <a:schemeClr val="dk1"/>
                </a:solidFill>
                <a:highlight>
                  <a:srgbClr val="FFFFFF"/>
                </a:highlight>
                <a:latin typeface="Lato Light"/>
                <a:ea typeface="Lato Light"/>
                <a:cs typeface="Lato Light"/>
                <a:sym typeface="Lato Light"/>
              </a:rPr>
              <a:t>Via the API</a:t>
            </a:r>
          </a:p>
          <a:p>
            <a:pPr marL="425450" indent="-285750">
              <a:lnSpc>
                <a:spcPct val="130000"/>
              </a:lnSpc>
              <a:buClr>
                <a:schemeClr val="dk1"/>
              </a:buClr>
              <a:buSzPts val="1400"/>
            </a:pPr>
            <a:r>
              <a:rPr lang="en-US" sz="1400" dirty="0">
                <a:solidFill>
                  <a:schemeClr val="dk1"/>
                </a:solidFill>
                <a:highlight>
                  <a:srgbClr val="FFFFFF"/>
                </a:highlight>
                <a:latin typeface="Lato Light"/>
                <a:ea typeface="Lato Light"/>
                <a:cs typeface="Lato Light"/>
                <a:sym typeface="Lato Light"/>
              </a:rPr>
              <a:t>Via the </a:t>
            </a:r>
            <a:r>
              <a:rPr lang="en-US" sz="1400" dirty="0" err="1">
                <a:solidFill>
                  <a:schemeClr val="dk1"/>
                </a:solidFill>
                <a:highlight>
                  <a:srgbClr val="FFFFFF"/>
                </a:highlight>
                <a:latin typeface="Lato Light"/>
                <a:ea typeface="Lato Light"/>
                <a:cs typeface="Lato Light"/>
                <a:sym typeface="Lato Light"/>
              </a:rPr>
              <a:t>robis</a:t>
            </a:r>
            <a:r>
              <a:rPr lang="en-US" sz="1400" dirty="0">
                <a:solidFill>
                  <a:schemeClr val="dk1"/>
                </a:solidFill>
                <a:highlight>
                  <a:srgbClr val="FFFFFF"/>
                </a:highlight>
                <a:latin typeface="Lato Light"/>
                <a:ea typeface="Lato Light"/>
                <a:cs typeface="Lato Light"/>
                <a:sym typeface="Lato Light"/>
              </a:rPr>
              <a:t>/</a:t>
            </a:r>
            <a:r>
              <a:rPr lang="en-US" sz="1400" dirty="0" err="1">
                <a:solidFill>
                  <a:schemeClr val="dk1"/>
                </a:solidFill>
                <a:highlight>
                  <a:srgbClr val="FFFFFF"/>
                </a:highlight>
                <a:latin typeface="Lato Light"/>
                <a:ea typeface="Lato Light"/>
                <a:cs typeface="Lato Light"/>
                <a:sym typeface="Lato Light"/>
              </a:rPr>
              <a:t>obistools</a:t>
            </a:r>
            <a:r>
              <a:rPr lang="en-US" sz="1400" dirty="0">
                <a:solidFill>
                  <a:schemeClr val="dk1"/>
                </a:solidFill>
                <a:highlight>
                  <a:srgbClr val="FFFFFF"/>
                </a:highlight>
                <a:latin typeface="Lato Light"/>
                <a:ea typeface="Lato Light"/>
                <a:cs typeface="Lato Light"/>
                <a:sym typeface="Lato Light"/>
              </a:rPr>
              <a:t> packages</a:t>
            </a:r>
          </a:p>
        </p:txBody>
      </p:sp>
      <p:sp>
        <p:nvSpPr>
          <p:cNvPr id="80" name="Google Shape;80;p15"/>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 name="Google Shape;81;p15"/>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32</a:t>
            </a:fld>
            <a:endParaRPr b="1" dirty="0">
              <a:solidFill>
                <a:srgbClr val="FFFFFF"/>
              </a:solidFill>
              <a:latin typeface="Raleway"/>
              <a:ea typeface="Raleway"/>
              <a:cs typeface="Raleway"/>
              <a:sym typeface="Raleway"/>
            </a:endParaRPr>
          </a:p>
        </p:txBody>
      </p:sp>
      <p:sp>
        <p:nvSpPr>
          <p:cNvPr id="82" name="Google Shape;82;p15"/>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84" name="Google Shape;84;p15"/>
          <p:cNvPicPr preferRelativeResize="0"/>
          <p:nvPr/>
        </p:nvPicPr>
        <p:blipFill>
          <a:blip r:embed="rId4">
            <a:alphaModFix/>
          </a:blip>
          <a:stretch>
            <a:fillRect/>
          </a:stretch>
        </p:blipFill>
        <p:spPr>
          <a:xfrm>
            <a:off x="8616800" y="4821546"/>
            <a:ext cx="403200" cy="252804"/>
          </a:xfrm>
          <a:prstGeom prst="rect">
            <a:avLst/>
          </a:prstGeom>
          <a:noFill/>
          <a:ln>
            <a:noFill/>
          </a:ln>
        </p:spPr>
      </p:pic>
      <p:pic>
        <p:nvPicPr>
          <p:cNvPr id="3" name="Picture 2">
            <a:extLst>
              <a:ext uri="{FF2B5EF4-FFF2-40B4-BE49-F238E27FC236}">
                <a16:creationId xmlns:a16="http://schemas.microsoft.com/office/drawing/2014/main" id="{8FEBDA95-AA10-F94A-A762-17D43EB7C87E}"/>
              </a:ext>
            </a:extLst>
          </p:cNvPr>
          <p:cNvPicPr>
            <a:picLocks noChangeAspect="1"/>
          </p:cNvPicPr>
          <p:nvPr/>
        </p:nvPicPr>
        <p:blipFill rotWithShape="1">
          <a:blip r:embed="rId5"/>
          <a:srcRect t="16066" b="10652"/>
          <a:stretch/>
        </p:blipFill>
        <p:spPr>
          <a:xfrm>
            <a:off x="4816802" y="0"/>
            <a:ext cx="4327198" cy="4763150"/>
          </a:xfrm>
          <a:prstGeom prst="rect">
            <a:avLst/>
          </a:prstGeom>
        </p:spPr>
      </p:pic>
      <p:sp>
        <p:nvSpPr>
          <p:cNvPr id="2" name="TextBox 1">
            <a:extLst>
              <a:ext uri="{FF2B5EF4-FFF2-40B4-BE49-F238E27FC236}">
                <a16:creationId xmlns:a16="http://schemas.microsoft.com/office/drawing/2014/main" id="{114DEE3F-F2D7-C14B-BC2A-E67837E14F04}"/>
              </a:ext>
            </a:extLst>
          </p:cNvPr>
          <p:cNvSpPr txBox="1"/>
          <p:nvPr/>
        </p:nvSpPr>
        <p:spPr>
          <a:xfrm>
            <a:off x="5968093" y="4609157"/>
            <a:ext cx="486809" cy="572699"/>
          </a:xfrm>
          <a:prstGeom prst="rect">
            <a:avLst/>
          </a:prstGeom>
          <a:noFill/>
        </p:spPr>
        <p:txBody>
          <a:bodyPr wrap="square" rtlCol="0">
            <a:spAutoFit/>
          </a:bodyPr>
          <a:lstStyle/>
          <a:p>
            <a:endParaRPr lang="en-US" dirty="0"/>
          </a:p>
        </p:txBody>
      </p:sp>
      <p:sp>
        <p:nvSpPr>
          <p:cNvPr id="10" name="Google Shape;94;p16">
            <a:extLst>
              <a:ext uri="{FF2B5EF4-FFF2-40B4-BE49-F238E27FC236}">
                <a16:creationId xmlns:a16="http://schemas.microsoft.com/office/drawing/2014/main" id="{991E7050-C2B0-4B45-BA37-A58FE3B60C91}"/>
              </a:ext>
            </a:extLst>
          </p:cNvPr>
          <p:cNvSpPr txBox="1"/>
          <p:nvPr/>
        </p:nvSpPr>
        <p:spPr>
          <a:xfrm>
            <a:off x="235499" y="615831"/>
            <a:ext cx="3914700" cy="39672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dirty="0">
                <a:solidFill>
                  <a:srgbClr val="1FA8B7"/>
                </a:solidFill>
                <a:highlight>
                  <a:schemeClr val="lt1"/>
                </a:highlight>
                <a:latin typeface="Raleway"/>
                <a:ea typeface="Raleway"/>
                <a:cs typeface="Raleway"/>
                <a:sym typeface="Raleway"/>
              </a:rPr>
              <a:t>Day 1</a:t>
            </a:r>
            <a:endParaRPr b="1" dirty="0"/>
          </a:p>
        </p:txBody>
      </p:sp>
      <p:sp>
        <p:nvSpPr>
          <p:cNvPr id="11" name="Google Shape;94;p16">
            <a:extLst>
              <a:ext uri="{FF2B5EF4-FFF2-40B4-BE49-F238E27FC236}">
                <a16:creationId xmlns:a16="http://schemas.microsoft.com/office/drawing/2014/main" id="{9BA26642-D3C0-B948-8343-336CF3128B9E}"/>
              </a:ext>
            </a:extLst>
          </p:cNvPr>
          <p:cNvSpPr txBox="1"/>
          <p:nvPr/>
        </p:nvSpPr>
        <p:spPr>
          <a:xfrm>
            <a:off x="235499" y="1924783"/>
            <a:ext cx="3914700" cy="39672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dirty="0">
                <a:solidFill>
                  <a:srgbClr val="1FA8B7"/>
                </a:solidFill>
                <a:highlight>
                  <a:schemeClr val="lt1"/>
                </a:highlight>
                <a:latin typeface="Raleway"/>
                <a:ea typeface="Raleway"/>
                <a:cs typeface="Raleway"/>
                <a:sym typeface="Raleway"/>
              </a:rPr>
              <a:t>Day 2</a:t>
            </a:r>
            <a:endParaRPr b="1"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8"/>
        <p:cNvGrpSpPr/>
        <p:nvPr/>
      </p:nvGrpSpPr>
      <p:grpSpPr>
        <a:xfrm>
          <a:off x="0" y="0"/>
          <a:ext cx="0" cy="0"/>
          <a:chOff x="0" y="0"/>
          <a:chExt cx="0" cy="0"/>
        </a:xfrm>
      </p:grpSpPr>
      <p:sp>
        <p:nvSpPr>
          <p:cNvPr id="90" name="Google Shape;90;p16"/>
          <p:cNvSpPr txBox="1">
            <a:spLocks noGrp="1"/>
          </p:cNvSpPr>
          <p:nvPr>
            <p:ph type="body" idx="1"/>
          </p:nvPr>
        </p:nvSpPr>
        <p:spPr>
          <a:xfrm>
            <a:off x="4800600" y="761922"/>
            <a:ext cx="4207500" cy="2469600"/>
          </a:xfrm>
          <a:prstGeom prst="rect">
            <a:avLst/>
          </a:prstGeom>
        </p:spPr>
        <p:txBody>
          <a:bodyPr spcFirstLastPara="1" wrap="square" lIns="91425" tIns="91425" rIns="91425" bIns="91425" anchor="t" anchorCtr="0">
            <a:noAutofit/>
          </a:bodyPr>
          <a:lstStyle/>
          <a:p>
            <a:pPr marL="152400" lvl="0" indent="0" algn="l" rtl="0">
              <a:lnSpc>
                <a:spcPct val="130000"/>
              </a:lnSpc>
              <a:spcBef>
                <a:spcPts val="0"/>
              </a:spcBef>
              <a:spcAft>
                <a:spcPts val="0"/>
              </a:spcAft>
              <a:buClr>
                <a:schemeClr val="dk1"/>
              </a:buClr>
              <a:buSzPts val="1200"/>
              <a:buNone/>
            </a:pPr>
            <a:r>
              <a:rPr lang="en-US" sz="1200" dirty="0">
                <a:solidFill>
                  <a:schemeClr val="dk1"/>
                </a:solidFill>
                <a:latin typeface="Lato Light"/>
                <a:ea typeface="Lato Light"/>
                <a:cs typeface="Lato Light"/>
                <a:sym typeface="Lato Light"/>
              </a:rPr>
              <a:t>Publishing your datasets to OBIS via OBIS Canada</a:t>
            </a:r>
          </a:p>
          <a:p>
            <a:pPr marL="457200" lvl="0" indent="-304800" algn="l" rtl="0">
              <a:lnSpc>
                <a:spcPct val="130000"/>
              </a:lnSpc>
              <a:spcBef>
                <a:spcPts val="0"/>
              </a:spcBef>
              <a:spcAft>
                <a:spcPts val="0"/>
              </a:spcAft>
              <a:buClr>
                <a:schemeClr val="dk1"/>
              </a:buClr>
              <a:buSzPts val="1200"/>
              <a:buFont typeface="Lato Light"/>
              <a:buChar char="●"/>
            </a:pPr>
            <a:r>
              <a:rPr lang="en-CA" sz="1200" dirty="0">
                <a:solidFill>
                  <a:schemeClr val="dk1"/>
                </a:solidFill>
                <a:latin typeface="Lato Light"/>
                <a:ea typeface="Lato Light"/>
                <a:cs typeface="Lato Light"/>
                <a:sym typeface="Lato Light"/>
              </a:rPr>
              <a:t>Submitting / updating </a:t>
            </a:r>
            <a:r>
              <a:rPr lang="en-CA" sz="1200" dirty="0" err="1">
                <a:solidFill>
                  <a:schemeClr val="dk1"/>
                </a:solidFill>
                <a:latin typeface="Lato Light"/>
                <a:ea typeface="Lato Light"/>
                <a:cs typeface="Lato Light"/>
                <a:sym typeface="Lato Light"/>
              </a:rPr>
              <a:t>DarwinCore</a:t>
            </a:r>
            <a:r>
              <a:rPr lang="en-CA" sz="1200" dirty="0">
                <a:solidFill>
                  <a:schemeClr val="dk1"/>
                </a:solidFill>
                <a:latin typeface="Lato Light"/>
                <a:ea typeface="Lato Light"/>
                <a:cs typeface="Lato Light"/>
                <a:sym typeface="Lato Light"/>
              </a:rPr>
              <a:t> archives to OBIS Canada</a:t>
            </a:r>
          </a:p>
          <a:p>
            <a:pPr marL="457200" lvl="0" indent="-304800" algn="l" rtl="0">
              <a:lnSpc>
                <a:spcPct val="130000"/>
              </a:lnSpc>
              <a:spcBef>
                <a:spcPts val="0"/>
              </a:spcBef>
              <a:spcAft>
                <a:spcPts val="0"/>
              </a:spcAft>
              <a:buClr>
                <a:schemeClr val="dk1"/>
              </a:buClr>
              <a:buSzPts val="1200"/>
              <a:buFont typeface="Lato Light"/>
              <a:buChar char="●"/>
            </a:pPr>
            <a:r>
              <a:rPr lang="en-CA" sz="1200" dirty="0">
                <a:solidFill>
                  <a:schemeClr val="dk1"/>
                </a:solidFill>
                <a:latin typeface="Lato Light"/>
                <a:ea typeface="Lato Light"/>
                <a:cs typeface="Lato Light"/>
                <a:sym typeface="Lato Light"/>
              </a:rPr>
              <a:t>Contributing data to an OBIS Node</a:t>
            </a:r>
          </a:p>
          <a:p>
            <a:pPr marL="457200" lvl="0" indent="-304800" algn="l" rtl="0">
              <a:lnSpc>
                <a:spcPct val="130000"/>
              </a:lnSpc>
              <a:spcBef>
                <a:spcPts val="0"/>
              </a:spcBef>
              <a:spcAft>
                <a:spcPts val="0"/>
              </a:spcAft>
              <a:buClr>
                <a:schemeClr val="dk1"/>
              </a:buClr>
              <a:buSzPts val="1200"/>
              <a:buFont typeface="Lato Light"/>
              <a:buChar char="●"/>
            </a:pPr>
            <a:r>
              <a:rPr lang="en-CA" sz="1200" dirty="0">
                <a:solidFill>
                  <a:schemeClr val="dk1"/>
                </a:solidFill>
                <a:latin typeface="Lato Light"/>
                <a:ea typeface="Lato Light"/>
                <a:cs typeface="Lato Light"/>
                <a:sym typeface="Lato Light"/>
              </a:rPr>
              <a:t>OBIS Guidelines on Data Sharing and Use</a:t>
            </a:r>
          </a:p>
          <a:p>
            <a:pPr marL="457200" lvl="0" indent="-304800" algn="l" rtl="0">
              <a:lnSpc>
                <a:spcPct val="130000"/>
              </a:lnSpc>
              <a:spcBef>
                <a:spcPts val="0"/>
              </a:spcBef>
              <a:spcAft>
                <a:spcPts val="0"/>
              </a:spcAft>
              <a:buClr>
                <a:schemeClr val="dk1"/>
              </a:buClr>
              <a:buSzPts val="1200"/>
              <a:buFont typeface="Lato Light"/>
              <a:buChar char="●"/>
            </a:pPr>
            <a:r>
              <a:rPr lang="en-CA" sz="1200" dirty="0">
                <a:solidFill>
                  <a:schemeClr val="dk1"/>
                </a:solidFill>
                <a:latin typeface="Lato Light"/>
                <a:ea typeface="Lato Light"/>
                <a:cs typeface="Lato Light"/>
                <a:sym typeface="Lato Light"/>
              </a:rPr>
              <a:t>Motivations for sharing data</a:t>
            </a:r>
          </a:p>
          <a:p>
            <a:pPr marL="457200" lvl="0" indent="-304800" algn="l" rtl="0">
              <a:lnSpc>
                <a:spcPct val="130000"/>
              </a:lnSpc>
              <a:spcBef>
                <a:spcPts val="0"/>
              </a:spcBef>
              <a:spcAft>
                <a:spcPts val="0"/>
              </a:spcAft>
              <a:buClr>
                <a:schemeClr val="dk1"/>
              </a:buClr>
              <a:buSzPts val="1200"/>
              <a:buFont typeface="Lato Light"/>
              <a:buChar char="●"/>
            </a:pPr>
            <a:r>
              <a:rPr lang="en-CA" sz="1200" dirty="0">
                <a:solidFill>
                  <a:schemeClr val="dk1"/>
                </a:solidFill>
                <a:latin typeface="Lato Light"/>
                <a:ea typeface="Lato Light"/>
                <a:cs typeface="Lato Light"/>
                <a:sym typeface="Lato Light"/>
              </a:rPr>
              <a:t>Licensing your dataset</a:t>
            </a:r>
          </a:p>
          <a:p>
            <a:pPr marL="152400" lvl="0" indent="0" algn="l" rtl="0">
              <a:lnSpc>
                <a:spcPct val="130000"/>
              </a:lnSpc>
              <a:spcBef>
                <a:spcPts val="0"/>
              </a:spcBef>
              <a:spcAft>
                <a:spcPts val="0"/>
              </a:spcAft>
              <a:buClr>
                <a:schemeClr val="dk1"/>
              </a:buClr>
              <a:buSzPts val="1200"/>
              <a:buNone/>
            </a:pPr>
            <a:r>
              <a:rPr lang="en-CA" sz="1200" dirty="0">
                <a:solidFill>
                  <a:schemeClr val="dk1"/>
                </a:solidFill>
                <a:latin typeface="Lato Light"/>
                <a:ea typeface="Lato Light"/>
                <a:cs typeface="Lato Light"/>
                <a:sym typeface="Lato Light"/>
              </a:rPr>
              <a:t>Hands-on session 2: Mapping your own datasets into a parse-able </a:t>
            </a:r>
            <a:r>
              <a:rPr lang="en-CA" sz="1200" dirty="0" err="1">
                <a:solidFill>
                  <a:schemeClr val="dk1"/>
                </a:solidFill>
                <a:latin typeface="Lato Light"/>
                <a:ea typeface="Lato Light"/>
                <a:cs typeface="Lato Light"/>
                <a:sym typeface="Lato Light"/>
              </a:rPr>
              <a:t>DwC</a:t>
            </a:r>
            <a:r>
              <a:rPr lang="en-CA" sz="1200" dirty="0">
                <a:solidFill>
                  <a:schemeClr val="dk1"/>
                </a:solidFill>
                <a:latin typeface="Lato Light"/>
                <a:ea typeface="Lato Light"/>
                <a:cs typeface="Lato Light"/>
                <a:sym typeface="Lato Light"/>
              </a:rPr>
              <a:t>-A / EML package for OBIS-Canada</a:t>
            </a:r>
            <a:endParaRPr sz="1200" dirty="0">
              <a:solidFill>
                <a:schemeClr val="dk1"/>
              </a:solidFill>
              <a:latin typeface="Lato Light"/>
              <a:ea typeface="Lato Light"/>
              <a:cs typeface="Lato Light"/>
              <a:sym typeface="Lato Light"/>
            </a:endParaRPr>
          </a:p>
        </p:txBody>
      </p:sp>
      <p:sp>
        <p:nvSpPr>
          <p:cNvPr id="91" name="Google Shape;91;p16"/>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p16"/>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33</a:t>
            </a:fld>
            <a:endParaRPr b="1">
              <a:solidFill>
                <a:srgbClr val="FFFFFF"/>
              </a:solidFill>
              <a:latin typeface="Raleway"/>
              <a:ea typeface="Raleway"/>
              <a:cs typeface="Raleway"/>
              <a:sym typeface="Raleway"/>
            </a:endParaRPr>
          </a:p>
        </p:txBody>
      </p:sp>
      <p:sp>
        <p:nvSpPr>
          <p:cNvPr id="93" name="Google Shape;93;p16"/>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sp>
        <p:nvSpPr>
          <p:cNvPr id="94" name="Google Shape;94;p16"/>
          <p:cNvSpPr txBox="1"/>
          <p:nvPr/>
        </p:nvSpPr>
        <p:spPr>
          <a:xfrm>
            <a:off x="4903700" y="494338"/>
            <a:ext cx="3914700" cy="39672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dirty="0">
                <a:solidFill>
                  <a:srgbClr val="1FA8B7"/>
                </a:solidFill>
                <a:highlight>
                  <a:schemeClr val="lt1"/>
                </a:highlight>
                <a:latin typeface="Raleway"/>
                <a:ea typeface="Raleway"/>
                <a:cs typeface="Raleway"/>
                <a:sym typeface="Raleway"/>
              </a:rPr>
              <a:t>Day 3</a:t>
            </a:r>
            <a:endParaRPr b="1" dirty="0"/>
          </a:p>
        </p:txBody>
      </p:sp>
      <p:pic>
        <p:nvPicPr>
          <p:cNvPr id="95" name="Google Shape;95;p16"/>
          <p:cNvPicPr preferRelativeResize="0"/>
          <p:nvPr/>
        </p:nvPicPr>
        <p:blipFill rotWithShape="1">
          <a:blip r:embed="rId4">
            <a:alphaModFix/>
          </a:blip>
          <a:srcRect l="36008"/>
          <a:stretch/>
        </p:blipFill>
        <p:spPr>
          <a:xfrm>
            <a:off x="0" y="0"/>
            <a:ext cx="4572000" cy="4763146"/>
          </a:xfrm>
          <a:prstGeom prst="rect">
            <a:avLst/>
          </a:prstGeom>
          <a:noFill/>
          <a:ln>
            <a:noFill/>
          </a:ln>
        </p:spPr>
      </p:pic>
      <p:pic>
        <p:nvPicPr>
          <p:cNvPr id="96" name="Google Shape;96;p16"/>
          <p:cNvPicPr preferRelativeResize="0"/>
          <p:nvPr/>
        </p:nvPicPr>
        <p:blipFill>
          <a:blip r:embed="rId5">
            <a:alphaModFix/>
          </a:blip>
          <a:stretch>
            <a:fillRect/>
          </a:stretch>
        </p:blipFill>
        <p:spPr>
          <a:xfrm>
            <a:off x="8616800" y="4821546"/>
            <a:ext cx="403200" cy="252804"/>
          </a:xfrm>
          <a:prstGeom prst="rect">
            <a:avLst/>
          </a:prstGeom>
          <a:noFill/>
          <a:ln>
            <a:noFill/>
          </a:ln>
        </p:spPr>
      </p:pic>
      <p:sp>
        <p:nvSpPr>
          <p:cNvPr id="12" name="Google Shape;78;p15">
            <a:extLst>
              <a:ext uri="{FF2B5EF4-FFF2-40B4-BE49-F238E27FC236}">
                <a16:creationId xmlns:a16="http://schemas.microsoft.com/office/drawing/2014/main" id="{0066468F-9A2C-ED46-97B9-E2B51B660989}"/>
              </a:ext>
            </a:extLst>
          </p:cNvPr>
          <p:cNvSpPr txBox="1">
            <a:spLocks noGrp="1"/>
          </p:cNvSpPr>
          <p:nvPr>
            <p:ph type="title"/>
          </p:nvPr>
        </p:nvSpPr>
        <p:spPr>
          <a:xfrm>
            <a:off x="4856012" y="39550"/>
            <a:ext cx="415208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1E3566"/>
                </a:solidFill>
                <a:latin typeface="Montserrat"/>
                <a:ea typeface="Montserrat"/>
                <a:cs typeface="Montserrat"/>
                <a:sym typeface="Montserrat"/>
              </a:rPr>
              <a:t>Workshop Schedule</a:t>
            </a:r>
            <a:endParaRPr b="1" dirty="0">
              <a:solidFill>
                <a:srgbClr val="1E3566"/>
              </a:solidFill>
              <a:latin typeface="Montserrat"/>
              <a:ea typeface="Montserrat"/>
              <a:cs typeface="Montserrat"/>
              <a:sym typeface="Montserrat"/>
            </a:endParaRPr>
          </a:p>
        </p:txBody>
      </p:sp>
      <p:sp>
        <p:nvSpPr>
          <p:cNvPr id="10" name="Google Shape;94;p16">
            <a:extLst>
              <a:ext uri="{FF2B5EF4-FFF2-40B4-BE49-F238E27FC236}">
                <a16:creationId xmlns:a16="http://schemas.microsoft.com/office/drawing/2014/main" id="{8DBB6FF4-6BB7-4792-993F-E86C47535B0E}"/>
              </a:ext>
            </a:extLst>
          </p:cNvPr>
          <p:cNvSpPr txBox="1"/>
          <p:nvPr/>
        </p:nvSpPr>
        <p:spPr>
          <a:xfrm>
            <a:off x="4850050" y="2908587"/>
            <a:ext cx="3914700" cy="39672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dirty="0">
                <a:solidFill>
                  <a:srgbClr val="1FA8B7"/>
                </a:solidFill>
                <a:highlight>
                  <a:schemeClr val="lt1"/>
                </a:highlight>
                <a:latin typeface="Raleway"/>
                <a:ea typeface="Raleway"/>
                <a:cs typeface="Raleway"/>
                <a:sym typeface="Raleway"/>
              </a:rPr>
              <a:t>Day 4</a:t>
            </a:r>
            <a:endParaRPr b="1" dirty="0"/>
          </a:p>
        </p:txBody>
      </p:sp>
      <p:sp>
        <p:nvSpPr>
          <p:cNvPr id="11" name="Google Shape;90;p16">
            <a:extLst>
              <a:ext uri="{FF2B5EF4-FFF2-40B4-BE49-F238E27FC236}">
                <a16:creationId xmlns:a16="http://schemas.microsoft.com/office/drawing/2014/main" id="{EE8CCAAF-4AA5-4D81-A469-47C8CC480500}"/>
              </a:ext>
            </a:extLst>
          </p:cNvPr>
          <p:cNvSpPr txBox="1">
            <a:spLocks/>
          </p:cNvSpPr>
          <p:nvPr/>
        </p:nvSpPr>
        <p:spPr>
          <a:xfrm>
            <a:off x="4850050" y="3231522"/>
            <a:ext cx="4207500" cy="246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323850" indent="-171450">
              <a:lnSpc>
                <a:spcPct val="130000"/>
              </a:lnSpc>
              <a:buClr>
                <a:schemeClr val="dk1"/>
              </a:buClr>
              <a:buSzPts val="1200"/>
            </a:pPr>
            <a:r>
              <a:rPr lang="en-US" sz="1200" dirty="0">
                <a:solidFill>
                  <a:schemeClr val="dk1"/>
                </a:solidFill>
                <a:latin typeface="Lato Light"/>
                <a:ea typeface="Lato Light"/>
                <a:cs typeface="Lato Light"/>
                <a:sym typeface="Lato Light"/>
              </a:rPr>
              <a:t>Finding, collecting, visualizing and analyzing data from </a:t>
            </a:r>
            <a:r>
              <a:rPr lang="en-US" sz="1200" dirty="0" err="1">
                <a:solidFill>
                  <a:schemeClr val="dk1"/>
                </a:solidFill>
                <a:latin typeface="Lato Light"/>
                <a:ea typeface="Lato Light"/>
                <a:cs typeface="Lato Light"/>
                <a:sym typeface="Lato Light"/>
              </a:rPr>
              <a:t>DwC</a:t>
            </a:r>
            <a:r>
              <a:rPr lang="en-US" sz="1200" dirty="0">
                <a:solidFill>
                  <a:schemeClr val="dk1"/>
                </a:solidFill>
                <a:latin typeface="Lato Light"/>
                <a:ea typeface="Lato Light"/>
                <a:cs typeface="Lato Light"/>
                <a:sym typeface="Lato Light"/>
              </a:rPr>
              <a:t> archives from OBIS’s data portal or via </a:t>
            </a:r>
            <a:r>
              <a:rPr lang="en-US" sz="1200" dirty="0" err="1">
                <a:solidFill>
                  <a:schemeClr val="dk1"/>
                </a:solidFill>
                <a:latin typeface="Lato Light"/>
                <a:ea typeface="Lato Light"/>
                <a:cs typeface="Lato Light"/>
                <a:sym typeface="Lato Light"/>
              </a:rPr>
              <a:t>robis</a:t>
            </a:r>
            <a:endParaRPr lang="en-US" sz="1200" dirty="0">
              <a:solidFill>
                <a:schemeClr val="dk1"/>
              </a:solidFill>
              <a:latin typeface="Lato Light"/>
              <a:ea typeface="Lato Light"/>
              <a:cs typeface="Lato Light"/>
              <a:sym typeface="Lato Light"/>
            </a:endParaRPr>
          </a:p>
          <a:p>
            <a:pPr marL="323850" indent="-171450">
              <a:lnSpc>
                <a:spcPct val="130000"/>
              </a:lnSpc>
              <a:buClr>
                <a:schemeClr val="dk1"/>
              </a:buClr>
              <a:buSzPts val="1200"/>
            </a:pPr>
            <a:r>
              <a:rPr lang="en-US" sz="1200" dirty="0">
                <a:solidFill>
                  <a:schemeClr val="dk1"/>
                </a:solidFill>
                <a:latin typeface="Lato Light"/>
                <a:ea typeface="Lato Light"/>
                <a:cs typeface="Lato Light"/>
                <a:sym typeface="Lato Light"/>
              </a:rPr>
              <a:t>Contributing to OBIS and OBIS Canada as a collections manager or as a software developer</a:t>
            </a:r>
          </a:p>
          <a:p>
            <a:pPr marL="323850" indent="-171450">
              <a:lnSpc>
                <a:spcPct val="130000"/>
              </a:lnSpc>
              <a:buClr>
                <a:schemeClr val="dk1"/>
              </a:buClr>
              <a:buSzPts val="1200"/>
            </a:pPr>
            <a:r>
              <a:rPr lang="en-US" sz="1200" dirty="0">
                <a:solidFill>
                  <a:schemeClr val="dk1"/>
                </a:solidFill>
                <a:latin typeface="Lato Light"/>
                <a:ea typeface="Lato Light"/>
                <a:cs typeface="Lato Light"/>
                <a:sym typeface="Lato Light"/>
              </a:rPr>
              <a:t>How to stay connected to OBIS-Canada</a:t>
            </a:r>
          </a:p>
          <a:p>
            <a:pPr marL="323850" indent="-171450">
              <a:lnSpc>
                <a:spcPct val="130000"/>
              </a:lnSpc>
              <a:buClr>
                <a:schemeClr val="dk1"/>
              </a:buClr>
              <a:buSzPts val="1200"/>
            </a:pPr>
            <a:r>
              <a:rPr lang="en-US" sz="1200" dirty="0">
                <a:solidFill>
                  <a:schemeClr val="dk1"/>
                </a:solidFill>
                <a:latin typeface="Lato Light"/>
                <a:ea typeface="Lato Light"/>
                <a:cs typeface="Lato Light"/>
                <a:sym typeface="Lato Light"/>
              </a:rPr>
              <a:t>Feedback and Wrap-up</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3298506" y="3652946"/>
            <a:ext cx="1759549" cy="8203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nl-BE" sz="1350" kern="1200">
              <a:solidFill>
                <a:prstClr val="white"/>
              </a:solidFill>
              <a:latin typeface="Calibri"/>
            </a:endParaRPr>
          </a:p>
        </p:txBody>
      </p:sp>
      <p:sp>
        <p:nvSpPr>
          <p:cNvPr id="2" name="Rectangle 1"/>
          <p:cNvSpPr/>
          <p:nvPr/>
        </p:nvSpPr>
        <p:spPr>
          <a:xfrm>
            <a:off x="1709682" y="1761660"/>
            <a:ext cx="5832648" cy="830997"/>
          </a:xfrm>
          <a:prstGeom prst="rect">
            <a:avLst/>
          </a:prstGeom>
        </p:spPr>
        <p:txBody>
          <a:bodyPr wrap="square">
            <a:spAutoFit/>
          </a:bodyPr>
          <a:lstStyle/>
          <a:p>
            <a:pPr defTabSz="685800">
              <a:spcBef>
                <a:spcPct val="0"/>
              </a:spcBef>
              <a:buClrTx/>
              <a:defRPr/>
            </a:pPr>
            <a:r>
              <a:rPr lang="en-US" sz="2400" b="1" kern="1200" dirty="0">
                <a:solidFill>
                  <a:prstClr val="white"/>
                </a:solidFill>
                <a:latin typeface="Calibri"/>
                <a:ea typeface="+mn-ea"/>
                <a:cs typeface="+mn-cs"/>
              </a:rPr>
              <a:t>Introduction to </a:t>
            </a:r>
            <a:r>
              <a:rPr lang="en-US" sz="2400" b="1" kern="1200" dirty="0" err="1">
                <a:solidFill>
                  <a:prstClr val="white"/>
                </a:solidFill>
                <a:latin typeface="Calibri"/>
                <a:ea typeface="+mn-ea"/>
                <a:cs typeface="+mn-cs"/>
              </a:rPr>
              <a:t>WoRMS</a:t>
            </a:r>
            <a:r>
              <a:rPr lang="en-US" sz="2400" b="1" kern="1200" dirty="0">
                <a:solidFill>
                  <a:prstClr val="white"/>
                </a:solidFill>
                <a:latin typeface="Calibri"/>
                <a:ea typeface="+mn-ea"/>
                <a:cs typeface="+mn-cs"/>
              </a:rPr>
              <a:t>,</a:t>
            </a:r>
          </a:p>
          <a:p>
            <a:pPr defTabSz="685800">
              <a:spcBef>
                <a:spcPct val="0"/>
              </a:spcBef>
              <a:buClrTx/>
              <a:defRPr/>
            </a:pPr>
            <a:r>
              <a:rPr lang="en-US" sz="2400" b="1" kern="1200" dirty="0">
                <a:solidFill>
                  <a:prstClr val="white"/>
                </a:solidFill>
                <a:latin typeface="Calibri"/>
                <a:ea typeface="+mn-ea"/>
                <a:cs typeface="+mn-cs"/>
              </a:rPr>
              <a:t>the World Register of Marine Species</a:t>
            </a:r>
          </a:p>
        </p:txBody>
      </p:sp>
      <p:pic>
        <p:nvPicPr>
          <p:cNvPr id="1026" name="Picture 2" descr="http://www.marinespecies.org/documents/WoRMS%20branding/WoRMS_logo_blue_negative.png?time=15114238208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14431" y="3609724"/>
            <a:ext cx="2524131" cy="9406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Users\leenv\AppData\Local\Microsoft\Windows\Temporary Internet Files\Content.Outlook\U1JZGYMZ\logoLW_B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73884" y="3663832"/>
            <a:ext cx="1630164" cy="809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94489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0917" y="205977"/>
            <a:ext cx="7283152" cy="367550"/>
          </a:xfrm>
        </p:spPr>
        <p:txBody>
          <a:bodyPr/>
          <a:lstStyle/>
          <a:p>
            <a:r>
              <a:rPr lang="nl-BE" sz="2400" dirty="0"/>
              <a:t>WoRMS in a nutshell</a:t>
            </a:r>
          </a:p>
        </p:txBody>
      </p:sp>
      <p:sp>
        <p:nvSpPr>
          <p:cNvPr id="3" name="Content Placeholder 2"/>
          <p:cNvSpPr>
            <a:spLocks noGrp="1"/>
          </p:cNvSpPr>
          <p:nvPr>
            <p:ph idx="1"/>
          </p:nvPr>
        </p:nvSpPr>
        <p:spPr>
          <a:xfrm>
            <a:off x="2241984" y="1305222"/>
            <a:ext cx="5462364" cy="3264749"/>
          </a:xfrm>
        </p:spPr>
        <p:txBody>
          <a:bodyPr>
            <a:normAutofit fontScale="92500" lnSpcReduction="10000"/>
          </a:bodyPr>
          <a:lstStyle/>
          <a:p>
            <a:pPr marL="0" indent="0">
              <a:buNone/>
            </a:pPr>
            <a:r>
              <a:rPr lang="nl-BE" sz="1600" dirty="0"/>
              <a:t>Not just a name-index, but expert-based taxonomic database</a:t>
            </a:r>
          </a:p>
          <a:p>
            <a:pPr lvl="1"/>
            <a:r>
              <a:rPr lang="nl-BE" sz="1600" dirty="0"/>
              <a:t>&gt;400 </a:t>
            </a:r>
            <a:r>
              <a:rPr lang="nl-BE" sz="1600" dirty="0" err="1"/>
              <a:t>taxonomic</a:t>
            </a:r>
            <a:r>
              <a:rPr lang="nl-BE" sz="1600" dirty="0"/>
              <a:t> editors</a:t>
            </a:r>
          </a:p>
          <a:p>
            <a:pPr lvl="1"/>
            <a:r>
              <a:rPr lang="nl-BE" sz="1600" dirty="0" err="1"/>
              <a:t>Elected</a:t>
            </a:r>
            <a:r>
              <a:rPr lang="nl-BE" sz="1600" dirty="0"/>
              <a:t> </a:t>
            </a:r>
            <a:r>
              <a:rPr lang="nl-BE" sz="1600" dirty="0" err="1"/>
              <a:t>Steering</a:t>
            </a:r>
            <a:r>
              <a:rPr lang="nl-BE" sz="1600" dirty="0"/>
              <a:t> </a:t>
            </a:r>
            <a:r>
              <a:rPr lang="nl-BE" sz="1600" dirty="0" err="1"/>
              <a:t>Committee</a:t>
            </a:r>
            <a:r>
              <a:rPr lang="nl-BE" sz="1600" dirty="0"/>
              <a:t> (SC) (12+1 members)</a:t>
            </a:r>
          </a:p>
          <a:p>
            <a:pPr lvl="1"/>
            <a:r>
              <a:rPr lang="nl-BE" sz="1600" dirty="0"/>
              <a:t>Data management team</a:t>
            </a:r>
          </a:p>
          <a:p>
            <a:r>
              <a:rPr lang="nl-BE" sz="1600" dirty="0"/>
              <a:t>Permanent host </a:t>
            </a:r>
            <a:r>
              <a:rPr lang="nl-BE" sz="1600" dirty="0" err="1"/>
              <a:t>institute</a:t>
            </a:r>
            <a:r>
              <a:rPr lang="nl-BE" sz="1600" dirty="0"/>
              <a:t>: VLIZ =&gt; “</a:t>
            </a:r>
            <a:r>
              <a:rPr lang="nl-BE" sz="1600" i="1" dirty="0" err="1"/>
              <a:t>here</a:t>
            </a:r>
            <a:r>
              <a:rPr lang="nl-BE" sz="1600" i="1" dirty="0"/>
              <a:t> </a:t>
            </a:r>
            <a:r>
              <a:rPr lang="nl-BE" sz="1600" i="1" dirty="0" err="1"/>
              <a:t>to</a:t>
            </a:r>
            <a:r>
              <a:rPr lang="nl-BE" sz="1600" i="1" dirty="0"/>
              <a:t> </a:t>
            </a:r>
            <a:r>
              <a:rPr lang="nl-BE" sz="1600" i="1" dirty="0" err="1"/>
              <a:t>stay</a:t>
            </a:r>
            <a:r>
              <a:rPr lang="nl-BE" sz="1600" dirty="0"/>
              <a:t>”</a:t>
            </a:r>
          </a:p>
          <a:p>
            <a:r>
              <a:rPr lang="nl-BE" sz="1600" dirty="0"/>
              <a:t>Web-</a:t>
            </a:r>
            <a:r>
              <a:rPr lang="nl-BE" sz="1600" dirty="0" err="1"/>
              <a:t>based</a:t>
            </a:r>
            <a:r>
              <a:rPr lang="nl-BE" sz="1600" dirty="0"/>
              <a:t> system, </a:t>
            </a:r>
            <a:r>
              <a:rPr lang="nl-BE" sz="1600" dirty="0" err="1"/>
              <a:t>including</a:t>
            </a:r>
            <a:r>
              <a:rPr lang="nl-BE" sz="1600" dirty="0"/>
              <a:t> web-services</a:t>
            </a:r>
          </a:p>
          <a:p>
            <a:r>
              <a:rPr lang="nl-BE" sz="1600" dirty="0"/>
              <a:t>International </a:t>
            </a:r>
            <a:r>
              <a:rPr lang="nl-BE" sz="1600" dirty="0" err="1"/>
              <a:t>standards</a:t>
            </a:r>
            <a:endParaRPr lang="nl-BE" sz="1600" dirty="0"/>
          </a:p>
          <a:p>
            <a:endParaRPr lang="nl-BE" sz="1600" dirty="0"/>
          </a:p>
          <a:p>
            <a:r>
              <a:rPr lang="nl-BE" sz="1600" dirty="0"/>
              <a:t>Background</a:t>
            </a:r>
          </a:p>
          <a:p>
            <a:pPr lvl="1"/>
            <a:r>
              <a:rPr lang="nl-BE" sz="1600" dirty="0"/>
              <a:t>2004: </a:t>
            </a:r>
            <a:r>
              <a:rPr lang="nl-BE" sz="1600" dirty="0" err="1"/>
              <a:t>MarBEF</a:t>
            </a:r>
            <a:r>
              <a:rPr lang="nl-BE" sz="1600" dirty="0"/>
              <a:t> EU FP6 =&gt; online European Register of Marine Species - ERMS</a:t>
            </a:r>
          </a:p>
          <a:p>
            <a:pPr lvl="1"/>
            <a:r>
              <a:rPr lang="nl-BE" sz="1600" dirty="0"/>
              <a:t>2007: </a:t>
            </a:r>
            <a:r>
              <a:rPr lang="nl-BE" sz="1600" dirty="0" err="1"/>
              <a:t>further</a:t>
            </a:r>
            <a:r>
              <a:rPr lang="nl-BE" sz="1600" dirty="0"/>
              <a:t> </a:t>
            </a:r>
            <a:r>
              <a:rPr lang="nl-BE" sz="1600" dirty="0" err="1"/>
              <a:t>development</a:t>
            </a:r>
            <a:r>
              <a:rPr lang="nl-BE" sz="1600" dirty="0"/>
              <a:t> </a:t>
            </a:r>
            <a:r>
              <a:rPr lang="nl-BE" sz="1600" dirty="0" err="1"/>
              <a:t>to</a:t>
            </a:r>
            <a:r>
              <a:rPr lang="nl-BE" sz="1600" dirty="0"/>
              <a:t> World Register</a:t>
            </a:r>
          </a:p>
        </p:txBody>
      </p:sp>
      <p:pic>
        <p:nvPicPr>
          <p:cNvPr id="6" name="Picture 2" descr="ERMS logo">
            <a:hlinkClick r:id="rId3"/>
          </p:cNvPr>
          <p:cNvPicPr>
            <a:picLocks noChangeAspect="1" noChangeArrowheads="1"/>
          </p:cNvPicPr>
          <p:nvPr/>
        </p:nvPicPr>
        <p:blipFill>
          <a:blip r:embed="rId4" cstate="print"/>
          <a:srcRect/>
          <a:stretch>
            <a:fillRect/>
          </a:stretch>
        </p:blipFill>
        <p:spPr bwMode="auto">
          <a:xfrm>
            <a:off x="223057" y="3790680"/>
            <a:ext cx="998730" cy="430430"/>
          </a:xfrm>
          <a:prstGeom prst="rect">
            <a:avLst/>
          </a:prstGeom>
          <a:noFill/>
        </p:spPr>
      </p:pic>
      <p:pic>
        <p:nvPicPr>
          <p:cNvPr id="7" name="Picture 2" descr="WoRMS banner"/>
          <p:cNvPicPr>
            <a:picLocks noChangeAspect="1" noChangeArrowheads="1"/>
          </p:cNvPicPr>
          <p:nvPr/>
        </p:nvPicPr>
        <p:blipFill>
          <a:blip r:embed="rId5" cstate="print"/>
          <a:srcRect/>
          <a:stretch>
            <a:fillRect/>
          </a:stretch>
        </p:blipFill>
        <p:spPr bwMode="auto">
          <a:xfrm>
            <a:off x="64987" y="3279267"/>
            <a:ext cx="1316476" cy="387960"/>
          </a:xfrm>
          <a:prstGeom prst="rect">
            <a:avLst/>
          </a:prstGeom>
          <a:noFill/>
        </p:spPr>
      </p:pic>
      <p:sp>
        <p:nvSpPr>
          <p:cNvPr id="8" name="TextBox 7"/>
          <p:cNvSpPr txBox="1"/>
          <p:nvPr/>
        </p:nvSpPr>
        <p:spPr>
          <a:xfrm>
            <a:off x="3109959" y="708542"/>
            <a:ext cx="3726414" cy="461665"/>
          </a:xfrm>
          <a:prstGeom prst="rect">
            <a:avLst/>
          </a:prstGeom>
          <a:noFill/>
        </p:spPr>
        <p:txBody>
          <a:bodyPr wrap="square" rtlCol="0">
            <a:spAutoFit/>
          </a:bodyPr>
          <a:lstStyle/>
          <a:p>
            <a:pPr lvl="1" algn="ctr" defTabSz="685800">
              <a:buClrTx/>
            </a:pPr>
            <a:r>
              <a:rPr lang="nl-NL" sz="1200" b="1" i="1" kern="1200" dirty="0" err="1">
                <a:solidFill>
                  <a:srgbClr val="004F61"/>
                </a:solidFill>
                <a:latin typeface="Calibri"/>
                <a:ea typeface="+mn-ea"/>
                <a:cs typeface="+mn-cs"/>
              </a:rPr>
              <a:t>WoRMS</a:t>
            </a:r>
            <a:r>
              <a:rPr lang="nl-NL" sz="1200" b="1" i="1" kern="1200" dirty="0">
                <a:solidFill>
                  <a:srgbClr val="004F61"/>
                </a:solidFill>
                <a:latin typeface="Calibri"/>
                <a:ea typeface="+mn-ea"/>
                <a:cs typeface="+mn-cs"/>
              </a:rPr>
              <a:t> </a:t>
            </a:r>
            <a:r>
              <a:rPr lang="nl-NL" sz="1200" b="1" i="1" kern="1200" dirty="0" err="1">
                <a:solidFill>
                  <a:srgbClr val="004F61"/>
                </a:solidFill>
                <a:latin typeface="Calibri"/>
                <a:ea typeface="+mn-ea"/>
                <a:cs typeface="+mn-cs"/>
              </a:rPr>
              <a:t>aims</a:t>
            </a:r>
            <a:r>
              <a:rPr lang="nl-NL" sz="1200" b="1" i="1" kern="1200" dirty="0">
                <a:solidFill>
                  <a:srgbClr val="004F61"/>
                </a:solidFill>
                <a:latin typeface="Calibri"/>
                <a:ea typeface="+mn-ea"/>
                <a:cs typeface="+mn-cs"/>
              </a:rPr>
              <a:t> </a:t>
            </a:r>
            <a:r>
              <a:rPr lang="nl-NL" sz="1200" b="1" i="1" kern="1200" dirty="0" err="1">
                <a:solidFill>
                  <a:srgbClr val="004F61"/>
                </a:solidFill>
                <a:latin typeface="Calibri"/>
                <a:ea typeface="+mn-ea"/>
                <a:cs typeface="+mn-cs"/>
              </a:rPr>
              <a:t>to</a:t>
            </a:r>
            <a:r>
              <a:rPr lang="nl-NL" sz="1200" b="1" i="1" kern="1200" dirty="0">
                <a:solidFill>
                  <a:srgbClr val="004F61"/>
                </a:solidFill>
                <a:latin typeface="Calibri"/>
                <a:ea typeface="+mn-ea"/>
                <a:cs typeface="+mn-cs"/>
              </a:rPr>
              <a:t> </a:t>
            </a:r>
            <a:r>
              <a:rPr lang="nl-NL" sz="1200" b="1" i="1" kern="1200" dirty="0" err="1">
                <a:solidFill>
                  <a:srgbClr val="004F61"/>
                </a:solidFill>
                <a:latin typeface="Calibri"/>
                <a:ea typeface="+mn-ea"/>
                <a:cs typeface="+mn-cs"/>
              </a:rPr>
              <a:t>provide</a:t>
            </a:r>
            <a:r>
              <a:rPr lang="nl-NL" sz="1200" b="1" i="1" kern="1200" dirty="0">
                <a:solidFill>
                  <a:srgbClr val="004F61"/>
                </a:solidFill>
                <a:latin typeface="Calibri"/>
                <a:ea typeface="+mn-ea"/>
                <a:cs typeface="+mn-cs"/>
              </a:rPr>
              <a:t> the most </a:t>
            </a:r>
            <a:r>
              <a:rPr lang="nl-NL" sz="1200" b="1" i="1" kern="1200" dirty="0" err="1">
                <a:solidFill>
                  <a:srgbClr val="004F61"/>
                </a:solidFill>
                <a:latin typeface="Calibri"/>
                <a:ea typeface="+mn-ea"/>
                <a:cs typeface="+mn-cs"/>
              </a:rPr>
              <a:t>authoritative</a:t>
            </a:r>
            <a:r>
              <a:rPr lang="nl-NL" sz="1200" b="1" i="1" kern="1200" dirty="0">
                <a:solidFill>
                  <a:srgbClr val="004F61"/>
                </a:solidFill>
                <a:latin typeface="Calibri"/>
                <a:ea typeface="+mn-ea"/>
                <a:cs typeface="+mn-cs"/>
              </a:rPr>
              <a:t> list of </a:t>
            </a:r>
            <a:r>
              <a:rPr lang="nl-NL" sz="1200" b="1" i="1" kern="1200" dirty="0" err="1">
                <a:solidFill>
                  <a:srgbClr val="004F61"/>
                </a:solidFill>
                <a:latin typeface="Calibri"/>
                <a:ea typeface="+mn-ea"/>
                <a:cs typeface="+mn-cs"/>
              </a:rPr>
              <a:t>names</a:t>
            </a:r>
            <a:r>
              <a:rPr lang="nl-NL" sz="1200" b="1" i="1" kern="1200" dirty="0">
                <a:solidFill>
                  <a:srgbClr val="004F61"/>
                </a:solidFill>
                <a:latin typeface="Calibri"/>
                <a:ea typeface="+mn-ea"/>
                <a:cs typeface="+mn-cs"/>
              </a:rPr>
              <a:t> of </a:t>
            </a:r>
            <a:r>
              <a:rPr lang="nl-NL" sz="1200" b="1" i="1" kern="1200" dirty="0" err="1">
                <a:solidFill>
                  <a:srgbClr val="004F61"/>
                </a:solidFill>
                <a:latin typeface="Calibri"/>
                <a:ea typeface="+mn-ea"/>
                <a:cs typeface="+mn-cs"/>
              </a:rPr>
              <a:t>all</a:t>
            </a:r>
            <a:r>
              <a:rPr lang="nl-NL" sz="1200" b="1" i="1" kern="1200" dirty="0">
                <a:solidFill>
                  <a:srgbClr val="004F61"/>
                </a:solidFill>
                <a:latin typeface="Calibri"/>
                <a:ea typeface="+mn-ea"/>
                <a:cs typeface="+mn-cs"/>
              </a:rPr>
              <a:t> marine species </a:t>
            </a:r>
            <a:r>
              <a:rPr lang="nl-NL" sz="1200" b="1" i="1" kern="1200" dirty="0" err="1">
                <a:solidFill>
                  <a:srgbClr val="004F61"/>
                </a:solidFill>
                <a:latin typeface="Calibri"/>
                <a:ea typeface="+mn-ea"/>
                <a:cs typeface="+mn-cs"/>
              </a:rPr>
              <a:t>globally</a:t>
            </a:r>
            <a:r>
              <a:rPr lang="nl-NL" sz="1200" b="1" i="1" kern="1200" dirty="0">
                <a:solidFill>
                  <a:srgbClr val="004F61"/>
                </a:solidFill>
                <a:latin typeface="Calibri"/>
                <a:ea typeface="+mn-ea"/>
                <a:cs typeface="+mn-cs"/>
              </a:rPr>
              <a:t>, ever </a:t>
            </a:r>
            <a:r>
              <a:rPr lang="nl-NL" sz="1200" b="1" i="1" kern="1200" dirty="0" err="1">
                <a:solidFill>
                  <a:srgbClr val="004F61"/>
                </a:solidFill>
                <a:latin typeface="Calibri"/>
                <a:ea typeface="+mn-ea"/>
                <a:cs typeface="+mn-cs"/>
              </a:rPr>
              <a:t>published</a:t>
            </a:r>
            <a:endParaRPr lang="nl-NL" sz="1200" b="1" i="1" kern="1200" dirty="0">
              <a:solidFill>
                <a:srgbClr val="004F61"/>
              </a:solidFill>
              <a:latin typeface="Calibri"/>
              <a:ea typeface="+mn-ea"/>
              <a:cs typeface="+mn-cs"/>
            </a:endParaRPr>
          </a:p>
        </p:txBody>
      </p:sp>
    </p:spTree>
    <p:extLst>
      <p:ext uri="{BB962C8B-B14F-4D97-AF65-F5344CB8AC3E}">
        <p14:creationId xmlns:p14="http://schemas.microsoft.com/office/powerpoint/2010/main" val="2133171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412649" y="357504"/>
            <a:ext cx="6318702" cy="4428492"/>
            <a:chOff x="395536" y="476672"/>
            <a:chExt cx="8424936" cy="5904656"/>
          </a:xfrm>
        </p:grpSpPr>
        <p:grpSp>
          <p:nvGrpSpPr>
            <p:cNvPr id="2" name="Group 1"/>
            <p:cNvGrpSpPr/>
            <p:nvPr/>
          </p:nvGrpSpPr>
          <p:grpSpPr>
            <a:xfrm>
              <a:off x="539552" y="622414"/>
              <a:ext cx="8107169" cy="5614898"/>
              <a:chOff x="714587" y="260648"/>
              <a:chExt cx="8107169" cy="5614898"/>
            </a:xfrm>
          </p:grpSpPr>
          <p:sp>
            <p:nvSpPr>
              <p:cNvPr id="108" name="AutoShape 7"/>
              <p:cNvSpPr>
                <a:spLocks noChangeAspect="1" noChangeArrowheads="1"/>
              </p:cNvSpPr>
              <p:nvPr/>
            </p:nvSpPr>
            <p:spPr bwMode="auto">
              <a:xfrm>
                <a:off x="961025" y="2568907"/>
                <a:ext cx="720000" cy="468001"/>
              </a:xfrm>
              <a:prstGeom prst="can">
                <a:avLst>
                  <a:gd name="adj" fmla="val 25000"/>
                </a:avLst>
              </a:prstGeom>
              <a:solidFill>
                <a:schemeClr val="accent6">
                  <a:alpha val="26000"/>
                </a:schemeClr>
              </a:solidFill>
              <a:ln w="12700" algn="ctr">
                <a:solidFill>
                  <a:schemeClr val="accent6"/>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5" name="Rounded Rectangle 4"/>
              <p:cNvSpPr/>
              <p:nvPr/>
            </p:nvSpPr>
            <p:spPr>
              <a:xfrm>
                <a:off x="3131840" y="360635"/>
                <a:ext cx="2739773" cy="532047"/>
              </a:xfrm>
              <a:prstGeom prst="roundRect">
                <a:avLst/>
              </a:prstGeom>
              <a:gradFill>
                <a:gsLst>
                  <a:gs pos="0">
                    <a:schemeClr val="accent5">
                      <a:lumMod val="75000"/>
                    </a:schemeClr>
                  </a:gs>
                  <a:gs pos="100000">
                    <a:schemeClr val="bg1"/>
                  </a:gs>
                  <a:gs pos="100000">
                    <a:schemeClr val="bg1"/>
                  </a:gs>
                </a:gsLst>
                <a:lin ang="5400000" scaled="0"/>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75" name="AutoShape 11"/>
              <p:cNvSpPr>
                <a:spLocks noChangeAspect="1" noChangeArrowheads="1"/>
              </p:cNvSpPr>
              <p:nvPr/>
            </p:nvSpPr>
            <p:spPr bwMode="auto">
              <a:xfrm>
                <a:off x="3920737" y="4708252"/>
                <a:ext cx="720000" cy="467314"/>
              </a:xfrm>
              <a:prstGeom prst="can">
                <a:avLst>
                  <a:gd name="adj" fmla="val 25000"/>
                </a:avLst>
              </a:prstGeom>
              <a:solidFill>
                <a:srgbClr val="FF6600">
                  <a:alpha val="20000"/>
                </a:srgbClr>
              </a:solidFill>
              <a:ln w="12700" algn="ctr">
                <a:solidFill>
                  <a:srgbClr val="FF660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6" name="AutoShape 12"/>
              <p:cNvSpPr>
                <a:spLocks noChangeAspect="1" noChangeArrowheads="1"/>
              </p:cNvSpPr>
              <p:nvPr/>
            </p:nvSpPr>
            <p:spPr bwMode="auto">
              <a:xfrm>
                <a:off x="3920737" y="5274989"/>
                <a:ext cx="720000" cy="467313"/>
              </a:xfrm>
              <a:prstGeom prst="can">
                <a:avLst>
                  <a:gd name="adj" fmla="val 25000"/>
                </a:avLst>
              </a:prstGeom>
              <a:solidFill>
                <a:srgbClr val="FF6600">
                  <a:alpha val="20000"/>
                </a:srgbClr>
              </a:solidFill>
              <a:ln w="12700" algn="ctr">
                <a:solidFill>
                  <a:srgbClr val="FF660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7" name="AutoShape 13"/>
              <p:cNvSpPr>
                <a:spLocks noChangeAspect="1" noChangeArrowheads="1"/>
              </p:cNvSpPr>
              <p:nvPr/>
            </p:nvSpPr>
            <p:spPr bwMode="auto">
              <a:xfrm>
                <a:off x="3053134" y="4729448"/>
                <a:ext cx="720000" cy="468001"/>
              </a:xfrm>
              <a:prstGeom prst="can">
                <a:avLst>
                  <a:gd name="adj" fmla="val 25000"/>
                </a:avLst>
              </a:prstGeom>
              <a:solidFill>
                <a:srgbClr val="FF6600">
                  <a:alpha val="20000"/>
                </a:srgbClr>
              </a:solidFill>
              <a:ln w="12700" algn="ctr">
                <a:solidFill>
                  <a:srgbClr val="FF660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8" name="AutoShape 14"/>
              <p:cNvSpPr>
                <a:spLocks noChangeAspect="1" noChangeArrowheads="1"/>
              </p:cNvSpPr>
              <p:nvPr/>
            </p:nvSpPr>
            <p:spPr bwMode="auto">
              <a:xfrm>
                <a:off x="3055780" y="5303258"/>
                <a:ext cx="720000" cy="468001"/>
              </a:xfrm>
              <a:prstGeom prst="can">
                <a:avLst>
                  <a:gd name="adj" fmla="val 25000"/>
                </a:avLst>
              </a:prstGeom>
              <a:solidFill>
                <a:srgbClr val="FF6600">
                  <a:alpha val="20000"/>
                </a:srgbClr>
              </a:solidFill>
              <a:ln w="12700" algn="ctr">
                <a:solidFill>
                  <a:srgbClr val="FF660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9" name="AutoShape 15"/>
              <p:cNvSpPr>
                <a:spLocks noChangeArrowheads="1"/>
              </p:cNvSpPr>
              <p:nvPr/>
            </p:nvSpPr>
            <p:spPr bwMode="auto">
              <a:xfrm>
                <a:off x="2893118" y="4632883"/>
                <a:ext cx="3396922" cy="1242663"/>
              </a:xfrm>
              <a:prstGeom prst="roundRect">
                <a:avLst>
                  <a:gd name="adj" fmla="val 16667"/>
                </a:avLst>
              </a:prstGeom>
              <a:noFill/>
              <a:ln w="12700" algn="in">
                <a:solidFill>
                  <a:srgbClr val="FF66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4" name="Text Box 31"/>
              <p:cNvSpPr txBox="1">
                <a:spLocks noChangeArrowheads="1"/>
              </p:cNvSpPr>
              <p:nvPr/>
            </p:nvSpPr>
            <p:spPr bwMode="auto">
              <a:xfrm>
                <a:off x="4671374" y="5237204"/>
                <a:ext cx="3429018"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err="1">
                    <a:latin typeface="Calibri" pitchFamily="34" charset="0"/>
                    <a:cs typeface="Arial" pitchFamily="34" charset="0"/>
                  </a:rPr>
                  <a:t>Externally</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hosted</a:t>
                </a:r>
                <a:r>
                  <a:rPr lang="nl-NL" altLang="nl-BE" sz="900" b="1" dirty="0">
                    <a:latin typeface="Calibri" pitchFamily="34" charset="0"/>
                    <a:cs typeface="Arial" pitchFamily="34" charset="0"/>
                  </a:rPr>
                  <a:t> </a:t>
                </a:r>
              </a:p>
              <a:p>
                <a:pPr defTabSz="685800" fontAlgn="base">
                  <a:spcBef>
                    <a:spcPct val="0"/>
                  </a:spcBef>
                  <a:spcAft>
                    <a:spcPct val="0"/>
                  </a:spcAft>
                  <a:buClrTx/>
                </a:pPr>
                <a:r>
                  <a:rPr lang="nl-NL" altLang="nl-BE" sz="900" b="1" dirty="0" err="1">
                    <a:latin typeface="Calibri" pitchFamily="34" charset="0"/>
                    <a:cs typeface="Arial" pitchFamily="34" charset="0"/>
                  </a:rPr>
                  <a:t>and</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managed</a:t>
                </a:r>
                <a:r>
                  <a:rPr lang="nl-NL" altLang="nl-BE" sz="900" b="1" dirty="0">
                    <a:latin typeface="Calibri" pitchFamily="34" charset="0"/>
                    <a:cs typeface="Arial" pitchFamily="34" charset="0"/>
                  </a:rPr>
                  <a:t> </a:t>
                </a:r>
              </a:p>
              <a:p>
                <a:pPr defTabSz="685800" fontAlgn="base">
                  <a:spcBef>
                    <a:spcPct val="0"/>
                  </a:spcBef>
                  <a:spcAft>
                    <a:spcPct val="0"/>
                  </a:spcAft>
                  <a:buClrTx/>
                </a:pPr>
                <a:r>
                  <a:rPr lang="nl-NL" altLang="nl-BE" sz="900" b="1" dirty="0">
                    <a:latin typeface="Calibri" pitchFamily="34" charset="0"/>
                    <a:cs typeface="Arial" pitchFamily="34" charset="0"/>
                  </a:rPr>
                  <a:t>species databases</a:t>
                </a:r>
                <a:endParaRPr lang="nl-BE" altLang="nl-BE" sz="1350" dirty="0">
                  <a:solidFill>
                    <a:schemeClr val="tx1"/>
                  </a:solidFill>
                  <a:latin typeface="Arial" pitchFamily="34" charset="0"/>
                  <a:cs typeface="Arial" pitchFamily="34" charset="0"/>
                </a:endParaRPr>
              </a:p>
            </p:txBody>
          </p:sp>
          <p:sp>
            <p:nvSpPr>
              <p:cNvPr id="85" name="Text Box 40"/>
              <p:cNvSpPr txBox="1">
                <a:spLocks noChangeArrowheads="1"/>
              </p:cNvSpPr>
              <p:nvPr/>
            </p:nvSpPr>
            <p:spPr bwMode="auto">
              <a:xfrm>
                <a:off x="4773412" y="4824317"/>
                <a:ext cx="441783"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solidFill>
                      <a:srgbClr val="FF6600"/>
                    </a:solidFill>
                    <a:latin typeface="Calibri" pitchFamily="34" charset="0"/>
                    <a:cs typeface="Arial" pitchFamily="34" charset="0"/>
                  </a:rPr>
                  <a:t>...</a:t>
                </a:r>
                <a:endParaRPr lang="nl-BE" altLang="nl-BE" sz="1350" dirty="0">
                  <a:solidFill>
                    <a:schemeClr val="tx1"/>
                  </a:solidFill>
                  <a:latin typeface="Arial" pitchFamily="34" charset="0"/>
                  <a:cs typeface="Arial" pitchFamily="34" charset="0"/>
                </a:endParaRPr>
              </a:p>
            </p:txBody>
          </p:sp>
          <p:sp>
            <p:nvSpPr>
              <p:cNvPr id="86" name="Text Box 48"/>
              <p:cNvSpPr txBox="1">
                <a:spLocks noChangeArrowheads="1"/>
              </p:cNvSpPr>
              <p:nvPr/>
            </p:nvSpPr>
            <p:spPr bwMode="auto">
              <a:xfrm>
                <a:off x="2976013" y="4890713"/>
                <a:ext cx="884865"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FishBase</a:t>
                </a:r>
                <a:endParaRPr lang="nl-BE" altLang="nl-BE" sz="1350" dirty="0">
                  <a:solidFill>
                    <a:schemeClr val="tx1"/>
                  </a:solidFill>
                  <a:latin typeface="Arial" pitchFamily="34" charset="0"/>
                  <a:cs typeface="Arial" pitchFamily="34" charset="0"/>
                </a:endParaRPr>
              </a:p>
            </p:txBody>
          </p:sp>
          <p:sp>
            <p:nvSpPr>
              <p:cNvPr id="87" name="Text Box 49"/>
              <p:cNvSpPr txBox="1">
                <a:spLocks noChangeArrowheads="1"/>
              </p:cNvSpPr>
              <p:nvPr/>
            </p:nvSpPr>
            <p:spPr bwMode="auto">
              <a:xfrm>
                <a:off x="2989973" y="5460625"/>
                <a:ext cx="8848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Turbellaria</a:t>
                </a:r>
                <a:endParaRPr lang="nl-BE" altLang="nl-BE" sz="1350" dirty="0">
                  <a:solidFill>
                    <a:schemeClr val="tx1"/>
                  </a:solidFill>
                  <a:latin typeface="Arial" pitchFamily="34" charset="0"/>
                  <a:cs typeface="Arial" pitchFamily="34" charset="0"/>
                </a:endParaRPr>
              </a:p>
            </p:txBody>
          </p:sp>
          <p:sp>
            <p:nvSpPr>
              <p:cNvPr id="88" name="Text Box 50"/>
              <p:cNvSpPr txBox="1">
                <a:spLocks noChangeArrowheads="1"/>
              </p:cNvSpPr>
              <p:nvPr/>
            </p:nvSpPr>
            <p:spPr bwMode="auto">
              <a:xfrm>
                <a:off x="3849103" y="4860421"/>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AlgaeBase</a:t>
                </a:r>
                <a:endParaRPr lang="nl-BE" altLang="nl-BE" sz="1350" dirty="0">
                  <a:solidFill>
                    <a:schemeClr val="tx1"/>
                  </a:solidFill>
                  <a:latin typeface="Arial" pitchFamily="34" charset="0"/>
                  <a:cs typeface="Arial" pitchFamily="34" charset="0"/>
                </a:endParaRPr>
              </a:p>
            </p:txBody>
          </p:sp>
          <p:sp>
            <p:nvSpPr>
              <p:cNvPr id="89" name="Text Box 51"/>
              <p:cNvSpPr txBox="1">
                <a:spLocks noChangeArrowheads="1"/>
              </p:cNvSpPr>
              <p:nvPr/>
            </p:nvSpPr>
            <p:spPr bwMode="auto">
              <a:xfrm>
                <a:off x="3869888" y="5424560"/>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Reptiles</a:t>
                </a:r>
                <a:endParaRPr lang="nl-BE" altLang="nl-BE" sz="1350" dirty="0">
                  <a:solidFill>
                    <a:schemeClr val="tx1"/>
                  </a:solidFill>
                  <a:latin typeface="Arial" pitchFamily="34" charset="0"/>
                  <a:cs typeface="Arial" pitchFamily="34" charset="0"/>
                </a:endParaRPr>
              </a:p>
            </p:txBody>
          </p:sp>
          <p:sp>
            <p:nvSpPr>
              <p:cNvPr id="60" name="AutoShape 3"/>
              <p:cNvSpPr>
                <a:spLocks noChangeAspect="1" noChangeArrowheads="1"/>
              </p:cNvSpPr>
              <p:nvPr/>
            </p:nvSpPr>
            <p:spPr bwMode="auto">
              <a:xfrm>
                <a:off x="5474222" y="1891017"/>
                <a:ext cx="720000" cy="468001"/>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61" name="AutoShape 4"/>
              <p:cNvSpPr>
                <a:spLocks noChangeAspect="1" noChangeArrowheads="1"/>
              </p:cNvSpPr>
              <p:nvPr/>
            </p:nvSpPr>
            <p:spPr bwMode="auto">
              <a:xfrm>
                <a:off x="4618004" y="2510706"/>
                <a:ext cx="720000" cy="468001"/>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62" name="AutoShape 5"/>
              <p:cNvSpPr>
                <a:spLocks noChangeAspect="1" noChangeArrowheads="1"/>
              </p:cNvSpPr>
              <p:nvPr/>
            </p:nvSpPr>
            <p:spPr bwMode="auto">
              <a:xfrm>
                <a:off x="4609804" y="1889506"/>
                <a:ext cx="720000" cy="468001"/>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63" name="AutoShape 6"/>
              <p:cNvSpPr>
                <a:spLocks noChangeAspect="1" noChangeArrowheads="1"/>
              </p:cNvSpPr>
              <p:nvPr/>
            </p:nvSpPr>
            <p:spPr bwMode="auto">
              <a:xfrm>
                <a:off x="5494123" y="2455753"/>
                <a:ext cx="720000" cy="468371"/>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68" name="AutoShape 34"/>
              <p:cNvSpPr>
                <a:spLocks noChangeArrowheads="1"/>
              </p:cNvSpPr>
              <p:nvPr/>
            </p:nvSpPr>
            <p:spPr bwMode="auto">
              <a:xfrm>
                <a:off x="3985563" y="1800790"/>
                <a:ext cx="2340297" cy="1490568"/>
              </a:xfrm>
              <a:prstGeom prst="roundRect">
                <a:avLst>
                  <a:gd name="adj" fmla="val 16667"/>
                </a:avLst>
              </a:prstGeom>
              <a:noFill/>
              <a:ln w="12700" algn="in">
                <a:solidFill>
                  <a:schemeClr val="bg1">
                    <a:lumMod val="50000"/>
                  </a:schemeClr>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69" name="Text Box 35"/>
              <p:cNvSpPr txBox="1">
                <a:spLocks noChangeArrowheads="1"/>
              </p:cNvSpPr>
              <p:nvPr/>
            </p:nvSpPr>
            <p:spPr bwMode="auto">
              <a:xfrm>
                <a:off x="4056284" y="2982837"/>
                <a:ext cx="2257735" cy="308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b="1" dirty="0" err="1">
                    <a:latin typeface="Calibri" pitchFamily="34" charset="0"/>
                    <a:cs typeface="Arial" pitchFamily="34" charset="0"/>
                  </a:rPr>
                  <a:t>Regional</a:t>
                </a:r>
                <a:r>
                  <a:rPr lang="nl-NL" altLang="nl-BE" sz="900" b="1" dirty="0">
                    <a:latin typeface="Calibri" pitchFamily="34" charset="0"/>
                    <a:cs typeface="Arial" pitchFamily="34" charset="0"/>
                  </a:rPr>
                  <a:t> species databases</a:t>
                </a:r>
                <a:endParaRPr lang="nl-BE" altLang="nl-BE" sz="1350" dirty="0">
                  <a:solidFill>
                    <a:schemeClr val="tx1"/>
                  </a:solidFill>
                  <a:latin typeface="Arial" pitchFamily="34" charset="0"/>
                  <a:cs typeface="Arial" pitchFamily="34" charset="0"/>
                </a:endParaRPr>
              </a:p>
            </p:txBody>
          </p:sp>
          <p:sp>
            <p:nvSpPr>
              <p:cNvPr id="70" name="Text Box 41"/>
              <p:cNvSpPr txBox="1">
                <a:spLocks noChangeArrowheads="1"/>
              </p:cNvSpPr>
              <p:nvPr/>
            </p:nvSpPr>
            <p:spPr bwMode="auto">
              <a:xfrm>
                <a:off x="4104044" y="1973402"/>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800080"/>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71" name="Text Box 52"/>
              <p:cNvSpPr txBox="1">
                <a:spLocks noChangeArrowheads="1"/>
              </p:cNvSpPr>
              <p:nvPr/>
            </p:nvSpPr>
            <p:spPr bwMode="auto">
              <a:xfrm>
                <a:off x="5442294" y="2611097"/>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ERMS</a:t>
                </a:r>
                <a:endParaRPr lang="nl-BE" altLang="nl-BE" sz="1350" dirty="0">
                  <a:solidFill>
                    <a:schemeClr val="tx1"/>
                  </a:solidFill>
                  <a:latin typeface="Arial" pitchFamily="34" charset="0"/>
                  <a:cs typeface="Arial" pitchFamily="34" charset="0"/>
                </a:endParaRPr>
              </a:p>
            </p:txBody>
          </p:sp>
          <p:sp>
            <p:nvSpPr>
              <p:cNvPr id="72" name="Text Box 53"/>
              <p:cNvSpPr txBox="1">
                <a:spLocks noChangeArrowheads="1"/>
              </p:cNvSpPr>
              <p:nvPr/>
            </p:nvSpPr>
            <p:spPr bwMode="auto">
              <a:xfrm>
                <a:off x="4536221" y="2036929"/>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AfReMaS</a:t>
                </a:r>
                <a:endParaRPr lang="nl-BE" altLang="nl-BE" sz="1350" dirty="0">
                  <a:solidFill>
                    <a:schemeClr val="tx1"/>
                  </a:solidFill>
                  <a:latin typeface="Arial" pitchFamily="34" charset="0"/>
                  <a:cs typeface="Arial" pitchFamily="34" charset="0"/>
                </a:endParaRPr>
              </a:p>
            </p:txBody>
          </p:sp>
          <p:sp>
            <p:nvSpPr>
              <p:cNvPr id="73" name="Text Box 54"/>
              <p:cNvSpPr txBox="1">
                <a:spLocks noChangeArrowheads="1"/>
              </p:cNvSpPr>
              <p:nvPr/>
            </p:nvSpPr>
            <p:spPr bwMode="auto">
              <a:xfrm>
                <a:off x="4536221" y="2659752"/>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RAMS</a:t>
                </a:r>
                <a:endParaRPr lang="nl-BE" altLang="nl-BE" sz="1350" dirty="0">
                  <a:solidFill>
                    <a:schemeClr val="tx1"/>
                  </a:solidFill>
                  <a:latin typeface="Arial" pitchFamily="34" charset="0"/>
                  <a:cs typeface="Arial" pitchFamily="34" charset="0"/>
                </a:endParaRPr>
              </a:p>
            </p:txBody>
          </p:sp>
          <p:sp>
            <p:nvSpPr>
              <p:cNvPr id="74" name="Text Box 55"/>
              <p:cNvSpPr txBox="1">
                <a:spLocks noChangeArrowheads="1"/>
              </p:cNvSpPr>
              <p:nvPr/>
            </p:nvSpPr>
            <p:spPr bwMode="auto">
              <a:xfrm>
                <a:off x="5429154" y="2040808"/>
                <a:ext cx="884865"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CaRMS</a:t>
                </a:r>
                <a:endParaRPr lang="nl-BE" altLang="nl-BE" sz="1350">
                  <a:solidFill>
                    <a:schemeClr val="tx1"/>
                  </a:solidFill>
                  <a:latin typeface="Arial" pitchFamily="34" charset="0"/>
                  <a:cs typeface="Arial" pitchFamily="34" charset="0"/>
                </a:endParaRPr>
              </a:p>
            </p:txBody>
          </p:sp>
          <p:sp>
            <p:nvSpPr>
              <p:cNvPr id="8" name="AutoShape 58"/>
              <p:cNvSpPr>
                <a:spLocks noChangeArrowheads="1"/>
              </p:cNvSpPr>
              <p:nvPr/>
            </p:nvSpPr>
            <p:spPr bwMode="auto">
              <a:xfrm>
                <a:off x="714587" y="260648"/>
                <a:ext cx="8107169" cy="3816424"/>
              </a:xfrm>
              <a:prstGeom prst="roundRect">
                <a:avLst>
                  <a:gd name="adj" fmla="val 7384"/>
                </a:avLst>
              </a:prstGeom>
              <a:noFill/>
              <a:ln w="15875" algn="in">
                <a:solidFill>
                  <a:srgbClr val="777777"/>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 name="Text Box 59"/>
              <p:cNvSpPr txBox="1">
                <a:spLocks noChangeArrowheads="1"/>
              </p:cNvSpPr>
              <p:nvPr/>
            </p:nvSpPr>
            <p:spPr bwMode="auto">
              <a:xfrm>
                <a:off x="6854487" y="385503"/>
                <a:ext cx="1891223"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i="1" dirty="0">
                    <a:solidFill>
                      <a:srgbClr val="777777"/>
                    </a:solidFill>
                    <a:latin typeface="Calibri" pitchFamily="34" charset="0"/>
                    <a:cs typeface="Arial" pitchFamily="34" charset="0"/>
                  </a:rPr>
                  <a:t>Databases </a:t>
                </a:r>
                <a:r>
                  <a:rPr lang="nl-NL" altLang="nl-BE" sz="900" b="1" i="1" dirty="0" err="1">
                    <a:solidFill>
                      <a:srgbClr val="777777"/>
                    </a:solidFill>
                    <a:latin typeface="Calibri" pitchFamily="34" charset="0"/>
                    <a:cs typeface="Arial" pitchFamily="34" charset="0"/>
                  </a:rPr>
                  <a:t>hosted</a:t>
                </a:r>
                <a:r>
                  <a:rPr lang="nl-NL" altLang="nl-BE" sz="900" b="1" i="1" dirty="0">
                    <a:solidFill>
                      <a:srgbClr val="777777"/>
                    </a:solidFill>
                    <a:latin typeface="Calibri" pitchFamily="34" charset="0"/>
                    <a:cs typeface="Arial" pitchFamily="34" charset="0"/>
                  </a:rPr>
                  <a:t> at VLIZ</a:t>
                </a:r>
                <a:endParaRPr lang="nl-BE" altLang="nl-BE" sz="1350" dirty="0">
                  <a:solidFill>
                    <a:schemeClr val="tx1"/>
                  </a:solidFill>
                  <a:latin typeface="Arial" pitchFamily="34" charset="0"/>
                  <a:cs typeface="Arial" pitchFamily="34" charset="0"/>
                </a:endParaRPr>
              </a:p>
            </p:txBody>
          </p:sp>
          <p:sp>
            <p:nvSpPr>
              <p:cNvPr id="10" name="Text Box 43"/>
              <p:cNvSpPr txBox="1">
                <a:spLocks noChangeArrowheads="1"/>
              </p:cNvSpPr>
              <p:nvPr/>
            </p:nvSpPr>
            <p:spPr bwMode="auto">
              <a:xfrm>
                <a:off x="3131840" y="332656"/>
                <a:ext cx="2739773" cy="4513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2100" b="1" dirty="0" err="1">
                    <a:solidFill>
                      <a:srgbClr val="000099"/>
                    </a:solidFill>
                    <a:latin typeface="Calibri" pitchFamily="34" charset="0"/>
                    <a:cs typeface="Arial" pitchFamily="34" charset="0"/>
                  </a:rPr>
                  <a:t>Aphia</a:t>
                </a:r>
                <a:r>
                  <a:rPr lang="nl-NL" altLang="nl-BE" sz="2100" b="1" dirty="0">
                    <a:solidFill>
                      <a:srgbClr val="000099"/>
                    </a:solidFill>
                    <a:latin typeface="Calibri" pitchFamily="34" charset="0"/>
                    <a:cs typeface="Arial" pitchFamily="34" charset="0"/>
                  </a:rPr>
                  <a:t> platform</a:t>
                </a:r>
                <a:endParaRPr lang="nl-BE" altLang="nl-BE" sz="1350" dirty="0">
                  <a:solidFill>
                    <a:schemeClr val="tx1"/>
                  </a:solidFill>
                  <a:latin typeface="Arial" pitchFamily="34" charset="0"/>
                  <a:cs typeface="Arial" pitchFamily="34" charset="0"/>
                </a:endParaRPr>
              </a:p>
            </p:txBody>
          </p:sp>
          <p:sp>
            <p:nvSpPr>
              <p:cNvPr id="47" name="AutoShape 32"/>
              <p:cNvSpPr>
                <a:spLocks noChangeAspect="1" noChangeArrowheads="1"/>
              </p:cNvSpPr>
              <p:nvPr/>
            </p:nvSpPr>
            <p:spPr bwMode="auto">
              <a:xfrm>
                <a:off x="7638117" y="1409770"/>
                <a:ext cx="720000" cy="391019"/>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49" name="AutoShape 17"/>
              <p:cNvSpPr>
                <a:spLocks noChangeArrowheads="1"/>
              </p:cNvSpPr>
              <p:nvPr/>
            </p:nvSpPr>
            <p:spPr bwMode="auto">
              <a:xfrm>
                <a:off x="6625540" y="1347855"/>
                <a:ext cx="1900042" cy="1339356"/>
              </a:xfrm>
              <a:prstGeom prst="roundRect">
                <a:avLst>
                  <a:gd name="adj" fmla="val 8539"/>
                </a:avLst>
              </a:prstGeom>
              <a:noFill/>
              <a:ln w="12700" algn="in">
                <a:solidFill>
                  <a:schemeClr val="bg1">
                    <a:lumMod val="50000"/>
                  </a:schemeClr>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50" name="AutoShape 32"/>
              <p:cNvSpPr>
                <a:spLocks noChangeAspect="1" noChangeArrowheads="1"/>
              </p:cNvSpPr>
              <p:nvPr/>
            </p:nvSpPr>
            <p:spPr bwMode="auto">
              <a:xfrm>
                <a:off x="6763372" y="1420421"/>
                <a:ext cx="720000" cy="391019"/>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51" name="AutoShape 33"/>
              <p:cNvSpPr>
                <a:spLocks noChangeAspect="1" noChangeArrowheads="1"/>
              </p:cNvSpPr>
              <p:nvPr/>
            </p:nvSpPr>
            <p:spPr bwMode="auto">
              <a:xfrm>
                <a:off x="7650836" y="1892914"/>
                <a:ext cx="720000" cy="392825"/>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52" name="Text Box 36"/>
              <p:cNvSpPr txBox="1">
                <a:spLocks noChangeArrowheads="1"/>
              </p:cNvSpPr>
              <p:nvPr/>
            </p:nvSpPr>
            <p:spPr bwMode="auto">
              <a:xfrm>
                <a:off x="6625540" y="2371389"/>
                <a:ext cx="2006007"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err="1">
                    <a:latin typeface="Calibri" pitchFamily="34" charset="0"/>
                    <a:cs typeface="Arial" pitchFamily="34" charset="0"/>
                  </a:rPr>
                  <a:t>Thematic</a:t>
                </a:r>
                <a:r>
                  <a:rPr lang="nl-NL" altLang="nl-BE" sz="900" b="1" dirty="0">
                    <a:latin typeface="Calibri" pitchFamily="34" charset="0"/>
                    <a:cs typeface="Arial" pitchFamily="34" charset="0"/>
                  </a:rPr>
                  <a:t> species databases</a:t>
                </a:r>
                <a:endParaRPr lang="nl-BE" altLang="nl-BE" sz="1350" dirty="0">
                  <a:solidFill>
                    <a:schemeClr val="tx1"/>
                  </a:solidFill>
                  <a:latin typeface="Arial" pitchFamily="34" charset="0"/>
                  <a:cs typeface="Arial" pitchFamily="34" charset="0"/>
                </a:endParaRPr>
              </a:p>
            </p:txBody>
          </p:sp>
          <p:sp>
            <p:nvSpPr>
              <p:cNvPr id="55" name="Text Box 42"/>
              <p:cNvSpPr txBox="1">
                <a:spLocks noChangeArrowheads="1"/>
              </p:cNvSpPr>
              <p:nvPr/>
            </p:nvSpPr>
            <p:spPr bwMode="auto">
              <a:xfrm>
                <a:off x="6922845" y="2009692"/>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solidFill>
                      <a:srgbClr val="0099CC"/>
                    </a:solidFill>
                    <a:latin typeface="Calibri" pitchFamily="34" charset="0"/>
                    <a:cs typeface="Arial" pitchFamily="34" charset="0"/>
                  </a:rPr>
                  <a:t>...</a:t>
                </a:r>
                <a:endParaRPr lang="nl-BE" altLang="nl-BE" sz="1350" dirty="0">
                  <a:solidFill>
                    <a:schemeClr val="tx1"/>
                  </a:solidFill>
                  <a:latin typeface="Arial" pitchFamily="34" charset="0"/>
                  <a:cs typeface="Arial" pitchFamily="34" charset="0"/>
                </a:endParaRPr>
              </a:p>
            </p:txBody>
          </p:sp>
          <p:sp>
            <p:nvSpPr>
              <p:cNvPr id="56" name="Text Box 56"/>
              <p:cNvSpPr txBox="1">
                <a:spLocks noChangeArrowheads="1"/>
              </p:cNvSpPr>
              <p:nvPr/>
            </p:nvSpPr>
            <p:spPr bwMode="auto">
              <a:xfrm>
                <a:off x="6763372" y="1507305"/>
                <a:ext cx="720000" cy="2270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HAB</a:t>
                </a:r>
                <a:endParaRPr lang="nl-BE" altLang="nl-BE" sz="1350" dirty="0">
                  <a:solidFill>
                    <a:schemeClr val="tx1"/>
                  </a:solidFill>
                  <a:latin typeface="Arial" pitchFamily="34" charset="0"/>
                  <a:cs typeface="Arial" pitchFamily="34" charset="0"/>
                </a:endParaRPr>
              </a:p>
            </p:txBody>
          </p:sp>
          <p:sp>
            <p:nvSpPr>
              <p:cNvPr id="57" name="Text Box 57"/>
              <p:cNvSpPr txBox="1">
                <a:spLocks noChangeArrowheads="1"/>
              </p:cNvSpPr>
              <p:nvPr/>
            </p:nvSpPr>
            <p:spPr bwMode="auto">
              <a:xfrm>
                <a:off x="7582921" y="2010612"/>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WoRDSS</a:t>
                </a:r>
                <a:endParaRPr lang="nl-BE" altLang="nl-BE" sz="1350" dirty="0">
                  <a:solidFill>
                    <a:schemeClr val="tx1"/>
                  </a:solidFill>
                  <a:latin typeface="Arial" pitchFamily="34" charset="0"/>
                  <a:cs typeface="Arial" pitchFamily="34" charset="0"/>
                </a:endParaRPr>
              </a:p>
            </p:txBody>
          </p:sp>
          <p:sp>
            <p:nvSpPr>
              <p:cNvPr id="58" name="Text Box 56"/>
              <p:cNvSpPr txBox="1">
                <a:spLocks noChangeArrowheads="1"/>
              </p:cNvSpPr>
              <p:nvPr/>
            </p:nvSpPr>
            <p:spPr bwMode="auto">
              <a:xfrm>
                <a:off x="7596336" y="1509520"/>
                <a:ext cx="883566" cy="3169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BE" altLang="nl-BE" sz="900" dirty="0">
                    <a:solidFill>
                      <a:schemeClr val="tx1"/>
                    </a:solidFill>
                    <a:latin typeface="Arial" pitchFamily="34" charset="0"/>
                    <a:cs typeface="Arial" pitchFamily="34" charset="0"/>
                  </a:rPr>
                  <a:t>WRIMS</a:t>
                </a:r>
              </a:p>
            </p:txBody>
          </p:sp>
          <p:sp>
            <p:nvSpPr>
              <p:cNvPr id="28" name="AutoShape 7"/>
              <p:cNvSpPr>
                <a:spLocks noChangeAspect="1" noChangeArrowheads="1"/>
              </p:cNvSpPr>
              <p:nvPr/>
            </p:nvSpPr>
            <p:spPr bwMode="auto">
              <a:xfrm>
                <a:off x="2785064" y="1466354"/>
                <a:ext cx="720000" cy="468001"/>
              </a:xfrm>
              <a:prstGeom prst="can">
                <a:avLst>
                  <a:gd name="adj" fmla="val 25000"/>
                </a:avLst>
              </a:prstGeom>
              <a:solidFill>
                <a:srgbClr val="0070C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29" name="AutoShape 8"/>
              <p:cNvSpPr>
                <a:spLocks noChangeAspect="1" noChangeArrowheads="1"/>
              </p:cNvSpPr>
              <p:nvPr/>
            </p:nvSpPr>
            <p:spPr bwMode="auto">
              <a:xfrm>
                <a:off x="1849656" y="1997772"/>
                <a:ext cx="720000" cy="467313"/>
              </a:xfrm>
              <a:prstGeom prst="can">
                <a:avLst>
                  <a:gd name="adj" fmla="val 25000"/>
                </a:avLst>
              </a:prstGeom>
              <a:solidFill>
                <a:srgbClr val="0070C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30" name="AutoShape 9"/>
              <p:cNvSpPr>
                <a:spLocks noChangeAspect="1" noChangeArrowheads="1"/>
              </p:cNvSpPr>
              <p:nvPr/>
            </p:nvSpPr>
            <p:spPr bwMode="auto">
              <a:xfrm>
                <a:off x="1833872" y="1465166"/>
                <a:ext cx="720000" cy="467313"/>
              </a:xfrm>
              <a:prstGeom prst="can">
                <a:avLst>
                  <a:gd name="adj" fmla="val 25000"/>
                </a:avLst>
              </a:prstGeom>
              <a:solidFill>
                <a:srgbClr val="0070C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31" name="AutoShape 10"/>
              <p:cNvSpPr>
                <a:spLocks noChangeAspect="1" noChangeArrowheads="1"/>
              </p:cNvSpPr>
              <p:nvPr/>
            </p:nvSpPr>
            <p:spPr bwMode="auto">
              <a:xfrm>
                <a:off x="962448" y="2000854"/>
                <a:ext cx="720000" cy="468001"/>
              </a:xfrm>
              <a:prstGeom prst="can">
                <a:avLst>
                  <a:gd name="adj" fmla="val 25000"/>
                </a:avLst>
              </a:prstGeom>
              <a:solidFill>
                <a:srgbClr val="0070C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32" name="AutoShape 16"/>
              <p:cNvSpPr>
                <a:spLocks noChangeArrowheads="1"/>
              </p:cNvSpPr>
              <p:nvPr/>
            </p:nvSpPr>
            <p:spPr bwMode="auto">
              <a:xfrm>
                <a:off x="851953" y="1397818"/>
                <a:ext cx="2848346" cy="2535238"/>
              </a:xfrm>
              <a:prstGeom prst="roundRect">
                <a:avLst>
                  <a:gd name="adj" fmla="val 4519"/>
                </a:avLst>
              </a:prstGeom>
              <a:noFill/>
              <a:ln w="12700" algn="in">
                <a:solidFill>
                  <a:schemeClr val="bg1">
                    <a:lumMod val="50000"/>
                  </a:schemeClr>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37" name="Text Box 30"/>
              <p:cNvSpPr txBox="1">
                <a:spLocks noChangeArrowheads="1"/>
              </p:cNvSpPr>
              <p:nvPr/>
            </p:nvSpPr>
            <p:spPr bwMode="auto">
              <a:xfrm>
                <a:off x="913931" y="3668481"/>
                <a:ext cx="2365609" cy="403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latin typeface="Calibri" pitchFamily="34" charset="0"/>
                    <a:cs typeface="Arial" pitchFamily="34" charset="0"/>
                  </a:rPr>
                  <a:t>Global species databases</a:t>
                </a:r>
                <a:endParaRPr lang="nl-BE" altLang="nl-BE" sz="1350" dirty="0">
                  <a:solidFill>
                    <a:schemeClr val="tx1"/>
                  </a:solidFill>
                  <a:latin typeface="Arial" pitchFamily="34" charset="0"/>
                  <a:cs typeface="Arial" pitchFamily="34" charset="0"/>
                </a:endParaRPr>
              </a:p>
            </p:txBody>
          </p:sp>
          <p:sp>
            <p:nvSpPr>
              <p:cNvPr id="39" name="Text Box 44"/>
              <p:cNvSpPr txBox="1">
                <a:spLocks noChangeArrowheads="1"/>
              </p:cNvSpPr>
              <p:nvPr/>
            </p:nvSpPr>
            <p:spPr bwMode="auto">
              <a:xfrm>
                <a:off x="2692441" y="1588449"/>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Porifera</a:t>
                </a:r>
                <a:endParaRPr lang="nl-BE" altLang="nl-BE" sz="1350" dirty="0">
                  <a:solidFill>
                    <a:schemeClr val="tx1"/>
                  </a:solidFill>
                  <a:latin typeface="Arial" pitchFamily="34" charset="0"/>
                  <a:cs typeface="Arial" pitchFamily="34" charset="0"/>
                </a:endParaRPr>
              </a:p>
            </p:txBody>
          </p:sp>
          <p:sp>
            <p:nvSpPr>
              <p:cNvPr id="40" name="Text Box 45"/>
              <p:cNvSpPr txBox="1">
                <a:spLocks noChangeArrowheads="1"/>
              </p:cNvSpPr>
              <p:nvPr/>
            </p:nvSpPr>
            <p:spPr bwMode="auto">
              <a:xfrm>
                <a:off x="880665" y="2172745"/>
                <a:ext cx="883566"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Cetacea</a:t>
                </a:r>
                <a:endParaRPr lang="nl-BE" altLang="nl-BE" sz="1350" dirty="0">
                  <a:solidFill>
                    <a:schemeClr val="tx1"/>
                  </a:solidFill>
                  <a:latin typeface="Arial" pitchFamily="34" charset="0"/>
                  <a:cs typeface="Arial" pitchFamily="34" charset="0"/>
                </a:endParaRPr>
              </a:p>
            </p:txBody>
          </p:sp>
          <p:sp>
            <p:nvSpPr>
              <p:cNvPr id="41" name="Text Box 46"/>
              <p:cNvSpPr txBox="1">
                <a:spLocks noChangeArrowheads="1"/>
              </p:cNvSpPr>
              <p:nvPr/>
            </p:nvSpPr>
            <p:spPr bwMode="auto">
              <a:xfrm>
                <a:off x="1766599" y="1608757"/>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Polychaeta</a:t>
                </a:r>
                <a:endParaRPr lang="nl-BE" altLang="nl-BE" sz="1350" dirty="0">
                  <a:solidFill>
                    <a:schemeClr val="tx1"/>
                  </a:solidFill>
                  <a:latin typeface="Arial" pitchFamily="34" charset="0"/>
                  <a:cs typeface="Arial" pitchFamily="34" charset="0"/>
                </a:endParaRPr>
              </a:p>
            </p:txBody>
          </p:sp>
          <p:sp>
            <p:nvSpPr>
              <p:cNvPr id="42" name="Text Box 47"/>
              <p:cNvSpPr txBox="1">
                <a:spLocks noChangeArrowheads="1"/>
              </p:cNvSpPr>
              <p:nvPr/>
            </p:nvSpPr>
            <p:spPr bwMode="auto">
              <a:xfrm>
                <a:off x="1766401" y="2158468"/>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Hydrozoa</a:t>
                </a:r>
                <a:endParaRPr lang="nl-BE" altLang="nl-BE" sz="1350" dirty="0">
                  <a:solidFill>
                    <a:schemeClr val="tx1"/>
                  </a:solidFill>
                  <a:latin typeface="Arial" pitchFamily="34" charset="0"/>
                  <a:cs typeface="Arial" pitchFamily="34" charset="0"/>
                </a:endParaRPr>
              </a:p>
            </p:txBody>
          </p:sp>
          <p:sp>
            <p:nvSpPr>
              <p:cNvPr id="25" name="AutoShape 7"/>
              <p:cNvSpPr>
                <a:spLocks noChangeAspect="1" noChangeArrowheads="1"/>
              </p:cNvSpPr>
              <p:nvPr/>
            </p:nvSpPr>
            <p:spPr bwMode="auto">
              <a:xfrm>
                <a:off x="1857741" y="2543951"/>
                <a:ext cx="720000" cy="468001"/>
              </a:xfrm>
              <a:prstGeom prst="can">
                <a:avLst>
                  <a:gd name="adj" fmla="val 25000"/>
                </a:avLst>
              </a:prstGeom>
              <a:solidFill>
                <a:schemeClr val="accent6">
                  <a:alpha val="26000"/>
                </a:schemeClr>
              </a:solidFill>
              <a:ln w="12700" algn="ctr">
                <a:solidFill>
                  <a:schemeClr val="accent6"/>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26" name="Text Box 44"/>
              <p:cNvSpPr txBox="1">
                <a:spLocks noChangeArrowheads="1"/>
              </p:cNvSpPr>
              <p:nvPr/>
            </p:nvSpPr>
            <p:spPr bwMode="auto">
              <a:xfrm>
                <a:off x="1782281" y="2598916"/>
                <a:ext cx="884865" cy="407985"/>
              </a:xfrm>
              <a:prstGeom prst="rect">
                <a:avLst/>
              </a:prstGeom>
              <a:noFill/>
              <a:ln w="9525" algn="in">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Mollusca</a:t>
                </a:r>
              </a:p>
              <a:p>
                <a:pPr algn="ctr" defTabSz="685800" fontAlgn="base">
                  <a:spcBef>
                    <a:spcPct val="0"/>
                  </a:spcBef>
                  <a:spcAft>
                    <a:spcPct val="0"/>
                  </a:spcAft>
                  <a:buClrTx/>
                </a:pPr>
                <a:r>
                  <a:rPr lang="nl-NL" altLang="nl-BE" sz="900" dirty="0">
                    <a:latin typeface="Calibri" pitchFamily="34" charset="0"/>
                    <a:cs typeface="Arial" pitchFamily="34" charset="0"/>
                  </a:rPr>
                  <a:t>Base</a:t>
                </a:r>
                <a:endParaRPr lang="nl-BE" altLang="nl-BE" sz="1350" dirty="0">
                  <a:solidFill>
                    <a:schemeClr val="tx1"/>
                  </a:solidFill>
                  <a:latin typeface="Arial" pitchFamily="34" charset="0"/>
                  <a:cs typeface="Arial" pitchFamily="34" charset="0"/>
                </a:endParaRPr>
              </a:p>
            </p:txBody>
          </p:sp>
          <p:sp>
            <p:nvSpPr>
              <p:cNvPr id="16" name="Text Box 44"/>
              <p:cNvSpPr txBox="1">
                <a:spLocks noChangeArrowheads="1"/>
              </p:cNvSpPr>
              <p:nvPr/>
            </p:nvSpPr>
            <p:spPr bwMode="auto">
              <a:xfrm>
                <a:off x="907598" y="2693968"/>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IRMNG*</a:t>
                </a:r>
                <a:endParaRPr lang="nl-BE" altLang="nl-BE" sz="1350" dirty="0">
                  <a:solidFill>
                    <a:schemeClr val="tx1"/>
                  </a:solidFill>
                  <a:latin typeface="Arial" pitchFamily="34" charset="0"/>
                  <a:cs typeface="Arial" pitchFamily="34" charset="0"/>
                </a:endParaRPr>
              </a:p>
            </p:txBody>
          </p:sp>
          <p:sp>
            <p:nvSpPr>
              <p:cNvPr id="18" name="AutoShape 7"/>
              <p:cNvSpPr>
                <a:spLocks noChangeAspect="1" noChangeArrowheads="1"/>
              </p:cNvSpPr>
              <p:nvPr/>
            </p:nvSpPr>
            <p:spPr bwMode="auto">
              <a:xfrm>
                <a:off x="1874252" y="3177023"/>
                <a:ext cx="720000" cy="468001"/>
              </a:xfrm>
              <a:prstGeom prst="can">
                <a:avLst>
                  <a:gd name="adj" fmla="val 25000"/>
                </a:avLst>
              </a:prstGeom>
              <a:solidFill>
                <a:srgbClr val="00B05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19" name="Text Box 44"/>
              <p:cNvSpPr txBox="1">
                <a:spLocks noChangeArrowheads="1"/>
              </p:cNvSpPr>
              <p:nvPr/>
            </p:nvSpPr>
            <p:spPr bwMode="auto">
              <a:xfrm>
                <a:off x="1802244" y="3313988"/>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Compositae</a:t>
                </a:r>
                <a:endParaRPr lang="nl-BE" altLang="nl-BE" sz="1350" dirty="0">
                  <a:solidFill>
                    <a:schemeClr val="tx1"/>
                  </a:solidFill>
                  <a:latin typeface="Arial" pitchFamily="34" charset="0"/>
                  <a:cs typeface="Arial" pitchFamily="34" charset="0"/>
                </a:endParaRPr>
              </a:p>
            </p:txBody>
          </p:sp>
          <p:sp>
            <p:nvSpPr>
              <p:cNvPr id="106" name="AutoShape 7"/>
              <p:cNvSpPr>
                <a:spLocks noChangeAspect="1" noChangeArrowheads="1"/>
              </p:cNvSpPr>
              <p:nvPr/>
            </p:nvSpPr>
            <p:spPr bwMode="auto">
              <a:xfrm>
                <a:off x="964108" y="1462600"/>
                <a:ext cx="720000" cy="468001"/>
              </a:xfrm>
              <a:prstGeom prst="can">
                <a:avLst>
                  <a:gd name="adj" fmla="val 25000"/>
                </a:avLst>
              </a:prstGeom>
              <a:solidFill>
                <a:srgbClr val="0070C0">
                  <a:alpha val="20000"/>
                </a:srgbClr>
              </a:solidFill>
              <a:ln w="12700" algn="ctr">
                <a:solidFill>
                  <a:schemeClr val="tx2"/>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107" name="Text Box 53"/>
              <p:cNvSpPr txBox="1">
                <a:spLocks noChangeArrowheads="1"/>
              </p:cNvSpPr>
              <p:nvPr/>
            </p:nvSpPr>
            <p:spPr bwMode="auto">
              <a:xfrm>
                <a:off x="913931" y="1616120"/>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WoRMS</a:t>
                </a:r>
                <a:endParaRPr lang="nl-BE" altLang="nl-BE" sz="1350" dirty="0">
                  <a:solidFill>
                    <a:schemeClr val="tx1"/>
                  </a:solidFill>
                  <a:latin typeface="Arial" pitchFamily="34" charset="0"/>
                  <a:cs typeface="Arial" pitchFamily="34" charset="0"/>
                </a:endParaRPr>
              </a:p>
            </p:txBody>
          </p:sp>
          <p:cxnSp>
            <p:nvCxnSpPr>
              <p:cNvPr id="112" name="Straight Connector 111"/>
              <p:cNvCxnSpPr>
                <a:stCxn id="5" idx="2"/>
              </p:cNvCxnSpPr>
              <p:nvPr/>
            </p:nvCxnSpPr>
            <p:spPr>
              <a:xfrm>
                <a:off x="4501727" y="892682"/>
                <a:ext cx="2200227" cy="527739"/>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5" idx="2"/>
              </p:cNvCxnSpPr>
              <p:nvPr/>
            </p:nvCxnSpPr>
            <p:spPr>
              <a:xfrm flipH="1">
                <a:off x="2701434" y="892682"/>
                <a:ext cx="1800293" cy="505136"/>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5" idx="2"/>
              </p:cNvCxnSpPr>
              <p:nvPr/>
            </p:nvCxnSpPr>
            <p:spPr>
              <a:xfrm>
                <a:off x="4501727" y="892682"/>
                <a:ext cx="34494" cy="908107"/>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22" name="Text Box 41"/>
              <p:cNvSpPr txBox="1">
                <a:spLocks noChangeArrowheads="1"/>
              </p:cNvSpPr>
              <p:nvPr/>
            </p:nvSpPr>
            <p:spPr bwMode="auto">
              <a:xfrm>
                <a:off x="2785064" y="2175550"/>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solidFill>
                      <a:srgbClr val="0070C0"/>
                    </a:solidFill>
                    <a:latin typeface="Calibri" pitchFamily="34" charset="0"/>
                    <a:cs typeface="Arial" pitchFamily="34" charset="0"/>
                  </a:rPr>
                  <a:t>...</a:t>
                </a:r>
                <a:endParaRPr lang="nl-BE" altLang="nl-BE" sz="1350" dirty="0">
                  <a:solidFill>
                    <a:srgbClr val="0070C0"/>
                  </a:solidFill>
                  <a:latin typeface="Arial" pitchFamily="34" charset="0"/>
                  <a:cs typeface="Arial" pitchFamily="34" charset="0"/>
                </a:endParaRPr>
              </a:p>
            </p:txBody>
          </p:sp>
          <p:sp>
            <p:nvSpPr>
              <p:cNvPr id="135" name="Line 29"/>
              <p:cNvSpPr>
                <a:spLocks noChangeShapeType="1"/>
              </p:cNvSpPr>
              <p:nvPr/>
            </p:nvSpPr>
            <p:spPr bwMode="auto">
              <a:xfrm flipV="1">
                <a:off x="4723856" y="4072000"/>
                <a:ext cx="0" cy="564675"/>
              </a:xfrm>
              <a:prstGeom prst="line">
                <a:avLst/>
              </a:prstGeom>
              <a:noFill/>
              <a:ln w="12700" algn="ctr">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0" name="AutoShape 7"/>
              <p:cNvSpPr>
                <a:spLocks noChangeAspect="1" noChangeArrowheads="1"/>
              </p:cNvSpPr>
              <p:nvPr/>
            </p:nvSpPr>
            <p:spPr bwMode="auto">
              <a:xfrm>
                <a:off x="2732450" y="2543132"/>
                <a:ext cx="720000" cy="468001"/>
              </a:xfrm>
              <a:prstGeom prst="can">
                <a:avLst>
                  <a:gd name="adj" fmla="val 25000"/>
                </a:avLst>
              </a:prstGeom>
              <a:solidFill>
                <a:schemeClr val="accent6">
                  <a:alpha val="26000"/>
                </a:schemeClr>
              </a:solidFill>
              <a:ln w="12700" algn="ctr">
                <a:solidFill>
                  <a:schemeClr val="accent6"/>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94" name="Text Box 44"/>
              <p:cNvSpPr txBox="1">
                <a:spLocks noChangeArrowheads="1"/>
              </p:cNvSpPr>
              <p:nvPr/>
            </p:nvSpPr>
            <p:spPr bwMode="auto">
              <a:xfrm>
                <a:off x="2679023" y="2668193"/>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Isopoda</a:t>
                </a:r>
                <a:endParaRPr lang="nl-BE" altLang="nl-BE" sz="1350" dirty="0">
                  <a:solidFill>
                    <a:schemeClr val="tx1"/>
                  </a:solidFill>
                  <a:latin typeface="Arial" pitchFamily="34" charset="0"/>
                  <a:cs typeface="Arial" pitchFamily="34" charset="0"/>
                </a:endParaRPr>
              </a:p>
            </p:txBody>
          </p:sp>
          <p:sp>
            <p:nvSpPr>
              <p:cNvPr id="99" name="Text Box 41"/>
              <p:cNvSpPr txBox="1">
                <a:spLocks noChangeArrowheads="1"/>
              </p:cNvSpPr>
              <p:nvPr/>
            </p:nvSpPr>
            <p:spPr bwMode="auto">
              <a:xfrm>
                <a:off x="3241420" y="3013662"/>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solidFill>
                      <a:schemeClr val="accent6"/>
                    </a:solidFill>
                    <a:latin typeface="Calibri" pitchFamily="34" charset="0"/>
                    <a:cs typeface="Arial" pitchFamily="34" charset="0"/>
                  </a:rPr>
                  <a:t>...</a:t>
                </a:r>
                <a:endParaRPr lang="nl-BE" altLang="nl-BE" sz="1350" dirty="0">
                  <a:solidFill>
                    <a:schemeClr val="accent6"/>
                  </a:solidFill>
                  <a:latin typeface="Arial" pitchFamily="34" charset="0"/>
                  <a:cs typeface="Arial" pitchFamily="34" charset="0"/>
                </a:endParaRPr>
              </a:p>
            </p:txBody>
          </p:sp>
          <p:sp>
            <p:nvSpPr>
              <p:cNvPr id="103" name="AutoShape 7"/>
              <p:cNvSpPr>
                <a:spLocks noChangeAspect="1" noChangeArrowheads="1"/>
              </p:cNvSpPr>
              <p:nvPr/>
            </p:nvSpPr>
            <p:spPr bwMode="auto">
              <a:xfrm>
                <a:off x="983606" y="3203520"/>
                <a:ext cx="720000" cy="468001"/>
              </a:xfrm>
              <a:prstGeom prst="can">
                <a:avLst>
                  <a:gd name="adj" fmla="val 25000"/>
                </a:avLst>
              </a:prstGeom>
              <a:solidFill>
                <a:srgbClr val="FFFF00">
                  <a:alpha val="26000"/>
                </a:srgbClr>
              </a:solidFill>
              <a:ln w="12700" algn="ctr">
                <a:solidFill>
                  <a:schemeClr val="accent6"/>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109" name="Text Box 44"/>
              <p:cNvSpPr txBox="1">
                <a:spLocks noChangeArrowheads="1"/>
              </p:cNvSpPr>
              <p:nvPr/>
            </p:nvSpPr>
            <p:spPr bwMode="auto">
              <a:xfrm>
                <a:off x="930179" y="3328581"/>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BE" altLang="nl-BE" sz="900" dirty="0" err="1">
                    <a:solidFill>
                      <a:schemeClr val="tx1"/>
                    </a:solidFill>
                    <a:cs typeface="Arial" pitchFamily="34" charset="0"/>
                  </a:rPr>
                  <a:t>FreshGen</a:t>
                </a:r>
                <a:endParaRPr lang="nl-BE" altLang="nl-BE" sz="900" dirty="0">
                  <a:solidFill>
                    <a:schemeClr val="tx1"/>
                  </a:solidFill>
                  <a:cs typeface="Arial" pitchFamily="34" charset="0"/>
                </a:endParaRPr>
              </a:p>
            </p:txBody>
          </p:sp>
        </p:grpSp>
        <p:sp>
          <p:nvSpPr>
            <p:cNvPr id="3" name="Rectangle 2"/>
            <p:cNvSpPr/>
            <p:nvPr/>
          </p:nvSpPr>
          <p:spPr>
            <a:xfrm>
              <a:off x="395536" y="476672"/>
              <a:ext cx="8424936" cy="5904656"/>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grpSp>
      <p:sp>
        <p:nvSpPr>
          <p:cNvPr id="6" name="TextBox 5"/>
          <p:cNvSpPr txBox="1"/>
          <p:nvPr/>
        </p:nvSpPr>
        <p:spPr>
          <a:xfrm>
            <a:off x="5729254" y="4785996"/>
            <a:ext cx="2029100" cy="253916"/>
          </a:xfrm>
          <a:prstGeom prst="rect">
            <a:avLst/>
          </a:prstGeom>
          <a:noFill/>
        </p:spPr>
        <p:txBody>
          <a:bodyPr wrap="square" rtlCol="0">
            <a:spAutoFit/>
          </a:bodyPr>
          <a:lstStyle/>
          <a:p>
            <a:pPr algn="r"/>
            <a:r>
              <a:rPr lang="nl-BE" sz="1050" i="1" dirty="0"/>
              <a:t>Vandepitte et al., 2015</a:t>
            </a:r>
          </a:p>
        </p:txBody>
      </p:sp>
    </p:spTree>
    <p:extLst>
      <p:ext uri="{BB962C8B-B14F-4D97-AF65-F5344CB8AC3E}">
        <p14:creationId xmlns:p14="http://schemas.microsoft.com/office/powerpoint/2010/main" val="11244148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AutoShape 58"/>
          <p:cNvSpPr>
            <a:spLocks noChangeArrowheads="1"/>
          </p:cNvSpPr>
          <p:nvPr/>
        </p:nvSpPr>
        <p:spPr bwMode="auto">
          <a:xfrm>
            <a:off x="1314362" y="93515"/>
            <a:ext cx="6475697" cy="3739157"/>
          </a:xfrm>
          <a:prstGeom prst="roundRect">
            <a:avLst>
              <a:gd name="adj" fmla="val 7384"/>
            </a:avLst>
          </a:prstGeom>
          <a:noFill/>
          <a:ln w="15875" algn="in">
            <a:solidFill>
              <a:srgbClr val="777777"/>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25" name="Text Box 59"/>
          <p:cNvSpPr txBox="1">
            <a:spLocks noChangeArrowheads="1"/>
          </p:cNvSpPr>
          <p:nvPr/>
        </p:nvSpPr>
        <p:spPr bwMode="auto">
          <a:xfrm>
            <a:off x="6283866" y="182284"/>
            <a:ext cx="1418417" cy="176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i="1" dirty="0">
                <a:solidFill>
                  <a:srgbClr val="777777"/>
                </a:solidFill>
                <a:latin typeface="Calibri" pitchFamily="34" charset="0"/>
                <a:cs typeface="Arial" pitchFamily="34" charset="0"/>
              </a:rPr>
              <a:t>Databases </a:t>
            </a:r>
            <a:r>
              <a:rPr lang="nl-NL" altLang="nl-BE" sz="900" b="1" i="1" dirty="0" err="1">
                <a:solidFill>
                  <a:srgbClr val="777777"/>
                </a:solidFill>
                <a:latin typeface="Calibri" pitchFamily="34" charset="0"/>
                <a:cs typeface="Arial" pitchFamily="34" charset="0"/>
              </a:rPr>
              <a:t>hosted</a:t>
            </a:r>
            <a:r>
              <a:rPr lang="nl-NL" altLang="nl-BE" sz="900" b="1" i="1" dirty="0">
                <a:solidFill>
                  <a:srgbClr val="777777"/>
                </a:solidFill>
                <a:latin typeface="Calibri" pitchFamily="34" charset="0"/>
                <a:cs typeface="Arial" pitchFamily="34" charset="0"/>
              </a:rPr>
              <a:t> at VLIZ</a:t>
            </a:r>
            <a:endParaRPr lang="nl-BE" altLang="nl-BE" sz="1350" dirty="0">
              <a:solidFill>
                <a:schemeClr val="tx1"/>
              </a:solidFill>
              <a:latin typeface="Arial" pitchFamily="34" charset="0"/>
              <a:cs typeface="Arial" pitchFamily="34" charset="0"/>
            </a:endParaRPr>
          </a:p>
        </p:txBody>
      </p:sp>
      <p:sp>
        <p:nvSpPr>
          <p:cNvPr id="131" name="Flowchart: Magnetic Disk 130"/>
          <p:cNvSpPr/>
          <p:nvPr/>
        </p:nvSpPr>
        <p:spPr>
          <a:xfrm>
            <a:off x="3613258" y="148071"/>
            <a:ext cx="1847165" cy="740547"/>
          </a:xfrm>
          <a:prstGeom prst="flowChartMagneticDisk">
            <a:avLst/>
          </a:prstGeom>
          <a:gradFill>
            <a:gsLst>
              <a:gs pos="0">
                <a:schemeClr val="accent5">
                  <a:lumMod val="20000"/>
                  <a:lumOff val="80000"/>
                </a:schemeClr>
              </a:gs>
              <a:gs pos="100000">
                <a:schemeClr val="accent5">
                  <a:lumMod val="75000"/>
                </a:schemeClr>
              </a:gs>
            </a:gsLst>
          </a:gradFill>
          <a:ln w="25400">
            <a:solidFill>
              <a:srgbClr val="0084A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sz="1050"/>
          </a:p>
        </p:txBody>
      </p:sp>
      <p:sp>
        <p:nvSpPr>
          <p:cNvPr id="132" name="Text Box 43"/>
          <p:cNvSpPr txBox="1">
            <a:spLocks noChangeArrowheads="1"/>
          </p:cNvSpPr>
          <p:nvPr/>
        </p:nvSpPr>
        <p:spPr bwMode="auto">
          <a:xfrm>
            <a:off x="4021993" y="364943"/>
            <a:ext cx="1061256" cy="2100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1050" b="1" dirty="0" err="1">
                <a:solidFill>
                  <a:srgbClr val="000099"/>
                </a:solidFill>
                <a:latin typeface="Calibri" pitchFamily="34" charset="0"/>
                <a:cs typeface="Arial" pitchFamily="34" charset="0"/>
              </a:rPr>
              <a:t>Aphia</a:t>
            </a:r>
            <a:endParaRPr lang="nl-BE" altLang="nl-BE" sz="1050" dirty="0">
              <a:solidFill>
                <a:schemeClr val="tx1"/>
              </a:solidFill>
              <a:latin typeface="Arial" pitchFamily="34" charset="0"/>
              <a:cs typeface="Arial" pitchFamily="34" charset="0"/>
            </a:endParaRPr>
          </a:p>
        </p:txBody>
      </p:sp>
      <p:sp>
        <p:nvSpPr>
          <p:cNvPr id="130" name="Line 18"/>
          <p:cNvSpPr>
            <a:spLocks noChangeShapeType="1"/>
          </p:cNvSpPr>
          <p:nvPr/>
        </p:nvSpPr>
        <p:spPr bwMode="auto">
          <a:xfrm flipV="1">
            <a:off x="2220953" y="574952"/>
            <a:ext cx="1383535" cy="1103049"/>
          </a:xfrm>
          <a:prstGeom prst="line">
            <a:avLst/>
          </a:prstGeom>
          <a:noFill/>
          <a:ln w="1270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4" name="TextBox 3"/>
          <p:cNvSpPr txBox="1"/>
          <p:nvPr/>
        </p:nvSpPr>
        <p:spPr>
          <a:xfrm>
            <a:off x="1175656" y="4184240"/>
            <a:ext cx="1574663" cy="415498"/>
          </a:xfrm>
          <a:prstGeom prst="rect">
            <a:avLst/>
          </a:prstGeom>
          <a:noFill/>
        </p:spPr>
        <p:txBody>
          <a:bodyPr wrap="square" rtlCol="0">
            <a:spAutoFit/>
          </a:bodyPr>
          <a:lstStyle/>
          <a:p>
            <a:r>
              <a:rPr lang="nl-BE" sz="1050" b="1" dirty="0" err="1"/>
              <a:t>WoRMS</a:t>
            </a:r>
            <a:r>
              <a:rPr lang="nl-BE" sz="1050" b="1" dirty="0"/>
              <a:t> </a:t>
            </a:r>
            <a:r>
              <a:rPr lang="nl-BE" sz="1050" b="1" dirty="0" err="1"/>
              <a:t>structure</a:t>
            </a:r>
            <a:endParaRPr lang="nl-BE" sz="1050" b="1" dirty="0"/>
          </a:p>
          <a:p>
            <a:r>
              <a:rPr lang="nl-BE" sz="1050" b="1" dirty="0"/>
              <a:t>An </a:t>
            </a:r>
            <a:r>
              <a:rPr lang="nl-BE" sz="1050" b="1" dirty="0" err="1"/>
              <a:t>example</a:t>
            </a:r>
            <a:r>
              <a:rPr lang="nl-BE" sz="1050" b="1" dirty="0"/>
              <a:t>…</a:t>
            </a:r>
          </a:p>
        </p:txBody>
      </p:sp>
      <p:sp>
        <p:nvSpPr>
          <p:cNvPr id="137" name="Text Box 43"/>
          <p:cNvSpPr txBox="1">
            <a:spLocks noChangeArrowheads="1"/>
          </p:cNvSpPr>
          <p:nvPr/>
        </p:nvSpPr>
        <p:spPr bwMode="auto">
          <a:xfrm>
            <a:off x="3613259" y="572762"/>
            <a:ext cx="1847164" cy="2100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1050" b="1" i="1" dirty="0" err="1">
                <a:solidFill>
                  <a:srgbClr val="000099"/>
                </a:solidFill>
                <a:latin typeface="Calibri" pitchFamily="34" charset="0"/>
                <a:cs typeface="Arial" pitchFamily="34" charset="0"/>
              </a:rPr>
              <a:t>Haliclona</a:t>
            </a:r>
            <a:r>
              <a:rPr lang="nl-NL" altLang="nl-BE" sz="1050" b="1" i="1" dirty="0">
                <a:solidFill>
                  <a:srgbClr val="000099"/>
                </a:solidFill>
                <a:latin typeface="Calibri" pitchFamily="34" charset="0"/>
                <a:cs typeface="Arial" pitchFamily="34" charset="0"/>
              </a:rPr>
              <a:t> (</a:t>
            </a:r>
            <a:r>
              <a:rPr lang="nl-NL" altLang="nl-BE" sz="1050" b="1" i="1" dirty="0" err="1">
                <a:solidFill>
                  <a:srgbClr val="000099"/>
                </a:solidFill>
                <a:latin typeface="Calibri" pitchFamily="34" charset="0"/>
                <a:cs typeface="Arial" pitchFamily="34" charset="0"/>
              </a:rPr>
              <a:t>Soestella</a:t>
            </a:r>
            <a:r>
              <a:rPr lang="nl-NL" altLang="nl-BE" sz="1050" b="1" i="1" dirty="0">
                <a:solidFill>
                  <a:srgbClr val="000099"/>
                </a:solidFill>
                <a:latin typeface="Calibri" pitchFamily="34" charset="0"/>
                <a:cs typeface="Arial" pitchFamily="34" charset="0"/>
              </a:rPr>
              <a:t>) </a:t>
            </a:r>
            <a:r>
              <a:rPr lang="nl-NL" altLang="nl-BE" sz="1050" b="1" i="1" dirty="0" err="1">
                <a:solidFill>
                  <a:srgbClr val="000099"/>
                </a:solidFill>
                <a:latin typeface="Calibri" pitchFamily="34" charset="0"/>
                <a:cs typeface="Arial" pitchFamily="34" charset="0"/>
              </a:rPr>
              <a:t>xena</a:t>
            </a:r>
            <a:endParaRPr lang="nl-BE" altLang="nl-BE" sz="1050" i="1" dirty="0">
              <a:solidFill>
                <a:schemeClr val="tx1"/>
              </a:solidFill>
              <a:latin typeface="Arial" pitchFamily="34" charset="0"/>
              <a:cs typeface="Arial" pitchFamily="34" charset="0"/>
            </a:endParaRPr>
          </a:p>
        </p:txBody>
      </p:sp>
      <p:grpSp>
        <p:nvGrpSpPr>
          <p:cNvPr id="6" name="Group 5"/>
          <p:cNvGrpSpPr/>
          <p:nvPr/>
        </p:nvGrpSpPr>
        <p:grpSpPr>
          <a:xfrm>
            <a:off x="3613258" y="784962"/>
            <a:ext cx="1847165" cy="947613"/>
            <a:chOff x="3293678" y="1046616"/>
            <a:chExt cx="2462886" cy="1263484"/>
          </a:xfrm>
        </p:grpSpPr>
        <p:grpSp>
          <p:nvGrpSpPr>
            <p:cNvPr id="146" name="Group 145"/>
            <p:cNvGrpSpPr/>
            <p:nvPr/>
          </p:nvGrpSpPr>
          <p:grpSpPr>
            <a:xfrm>
              <a:off x="3293678" y="1046616"/>
              <a:ext cx="2462886" cy="1263484"/>
              <a:chOff x="3293678" y="1046616"/>
              <a:chExt cx="2462886" cy="1263484"/>
            </a:xfrm>
          </p:grpSpPr>
          <p:sp>
            <p:nvSpPr>
              <p:cNvPr id="68" name="AutoShape 2"/>
              <p:cNvSpPr>
                <a:spLocks noChangeArrowheads="1"/>
              </p:cNvSpPr>
              <p:nvPr/>
            </p:nvSpPr>
            <p:spPr bwMode="auto">
              <a:xfrm>
                <a:off x="3528863" y="1279704"/>
                <a:ext cx="2003616" cy="1030396"/>
              </a:xfrm>
              <a:prstGeom prst="can">
                <a:avLst>
                  <a:gd name="adj" fmla="val 25000"/>
                </a:avLst>
              </a:prstGeom>
              <a:solidFill>
                <a:srgbClr val="000099">
                  <a:alpha val="20000"/>
                </a:srgbClr>
              </a:solidFill>
              <a:ln w="19050">
                <a:solidFill>
                  <a:srgbClr val="000099"/>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9" name="Text Box 43"/>
              <p:cNvSpPr txBox="1">
                <a:spLocks noChangeArrowheads="1"/>
              </p:cNvSpPr>
              <p:nvPr/>
            </p:nvSpPr>
            <p:spPr bwMode="auto">
              <a:xfrm>
                <a:off x="3821218" y="1622669"/>
                <a:ext cx="1415006" cy="5860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1800" b="1" dirty="0" err="1">
                    <a:solidFill>
                      <a:srgbClr val="000099"/>
                    </a:solidFill>
                    <a:latin typeface="Calibri" pitchFamily="34" charset="0"/>
                    <a:cs typeface="Arial" pitchFamily="34" charset="0"/>
                  </a:rPr>
                  <a:t>WoRMS</a:t>
                </a:r>
                <a:endParaRPr lang="nl-BE" altLang="nl-BE" sz="1800" dirty="0">
                  <a:solidFill>
                    <a:schemeClr val="tx1"/>
                  </a:solidFill>
                  <a:latin typeface="Arial" pitchFamily="34" charset="0"/>
                  <a:cs typeface="Arial" pitchFamily="34" charset="0"/>
                </a:endParaRPr>
              </a:p>
            </p:txBody>
          </p:sp>
          <p:cxnSp>
            <p:nvCxnSpPr>
              <p:cNvPr id="138" name="Straight Connector 137"/>
              <p:cNvCxnSpPr/>
              <p:nvPr/>
            </p:nvCxnSpPr>
            <p:spPr>
              <a:xfrm>
                <a:off x="3293678" y="1056405"/>
                <a:ext cx="235185" cy="367145"/>
              </a:xfrm>
              <a:prstGeom prst="line">
                <a:avLst/>
              </a:prstGeom>
              <a:ln w="38100">
                <a:solidFill>
                  <a:srgbClr val="0084A1"/>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flipH="1">
                <a:off x="5560187" y="1046616"/>
                <a:ext cx="196377" cy="376933"/>
              </a:xfrm>
              <a:prstGeom prst="line">
                <a:avLst/>
              </a:prstGeom>
              <a:ln w="38100">
                <a:solidFill>
                  <a:srgbClr val="0084A1"/>
                </a:solidFill>
              </a:ln>
            </p:spPr>
            <p:style>
              <a:lnRef idx="2">
                <a:schemeClr val="accent1"/>
              </a:lnRef>
              <a:fillRef idx="0">
                <a:schemeClr val="accent1"/>
              </a:fillRef>
              <a:effectRef idx="1">
                <a:schemeClr val="accent1"/>
              </a:effectRef>
              <a:fontRef idx="minor">
                <a:schemeClr val="tx1"/>
              </a:fontRef>
            </p:style>
          </p:cxnSp>
        </p:grpSp>
        <p:pic>
          <p:nvPicPr>
            <p:cNvPr id="3074"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566970" y="1494954"/>
              <a:ext cx="668317" cy="668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1364062" y="1262819"/>
            <a:ext cx="2569814" cy="2121531"/>
            <a:chOff x="294749" y="1683759"/>
            <a:chExt cx="3426419" cy="2828708"/>
          </a:xfrm>
        </p:grpSpPr>
        <p:grpSp>
          <p:nvGrpSpPr>
            <p:cNvPr id="3" name="Group 2"/>
            <p:cNvGrpSpPr/>
            <p:nvPr/>
          </p:nvGrpSpPr>
          <p:grpSpPr>
            <a:xfrm>
              <a:off x="294749" y="1683759"/>
              <a:ext cx="3426419" cy="2828708"/>
              <a:chOff x="294749" y="1683759"/>
              <a:chExt cx="3426419" cy="2828708"/>
            </a:xfrm>
          </p:grpSpPr>
          <p:grpSp>
            <p:nvGrpSpPr>
              <p:cNvPr id="142" name="Group 141"/>
              <p:cNvGrpSpPr/>
              <p:nvPr/>
            </p:nvGrpSpPr>
            <p:grpSpPr>
              <a:xfrm>
                <a:off x="294749" y="1809844"/>
                <a:ext cx="3426419" cy="2702623"/>
                <a:chOff x="294749" y="1809844"/>
                <a:chExt cx="3426419" cy="2702623"/>
              </a:xfrm>
            </p:grpSpPr>
            <p:sp>
              <p:nvSpPr>
                <p:cNvPr id="73" name="AutoShape 7"/>
                <p:cNvSpPr>
                  <a:spLocks noChangeArrowheads="1"/>
                </p:cNvSpPr>
                <p:nvPr/>
              </p:nvSpPr>
              <p:spPr bwMode="auto">
                <a:xfrm>
                  <a:off x="397399" y="2776571"/>
                  <a:ext cx="8835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4" name="AutoShape 8"/>
                <p:cNvSpPr>
                  <a:spLocks noChangeArrowheads="1"/>
                </p:cNvSpPr>
                <p:nvPr/>
              </p:nvSpPr>
              <p:spPr bwMode="auto">
                <a:xfrm>
                  <a:off x="1913755" y="3843349"/>
                  <a:ext cx="8848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5" name="AutoShape 9"/>
                <p:cNvSpPr>
                  <a:spLocks noChangeArrowheads="1"/>
                </p:cNvSpPr>
                <p:nvPr/>
              </p:nvSpPr>
              <p:spPr bwMode="auto">
                <a:xfrm>
                  <a:off x="1700659" y="3189769"/>
                  <a:ext cx="8848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6" name="AutoShape 10"/>
                <p:cNvSpPr>
                  <a:spLocks noChangeArrowheads="1"/>
                </p:cNvSpPr>
                <p:nvPr/>
              </p:nvSpPr>
              <p:spPr bwMode="auto">
                <a:xfrm>
                  <a:off x="632583" y="3444444"/>
                  <a:ext cx="8835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2" name="AutoShape 16"/>
                <p:cNvSpPr>
                  <a:spLocks noChangeArrowheads="1"/>
                </p:cNvSpPr>
                <p:nvPr/>
              </p:nvSpPr>
              <p:spPr bwMode="auto">
                <a:xfrm>
                  <a:off x="294749" y="1942379"/>
                  <a:ext cx="2674088" cy="2548054"/>
                </a:xfrm>
                <a:prstGeom prst="roundRect">
                  <a:avLst>
                    <a:gd name="adj" fmla="val 16667"/>
                  </a:avLst>
                </a:prstGeom>
                <a:noFill/>
                <a:ln w="12700" algn="in">
                  <a:solidFill>
                    <a:srgbClr val="008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4" name="Line 18"/>
                <p:cNvSpPr>
                  <a:spLocks noChangeShapeType="1"/>
                </p:cNvSpPr>
                <p:nvPr/>
              </p:nvSpPr>
              <p:spPr bwMode="auto">
                <a:xfrm flipV="1">
                  <a:off x="1157526" y="1809844"/>
                  <a:ext cx="2371337" cy="986218"/>
                </a:xfrm>
                <a:prstGeom prst="line">
                  <a:avLst/>
                </a:prstGeom>
                <a:noFill/>
                <a:ln w="1270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5" name="Line 19"/>
                <p:cNvSpPr>
                  <a:spLocks noChangeShapeType="1"/>
                </p:cNvSpPr>
                <p:nvPr/>
              </p:nvSpPr>
              <p:spPr bwMode="auto">
                <a:xfrm flipV="1">
                  <a:off x="1186112" y="1986558"/>
                  <a:ext cx="2342751" cy="1457886"/>
                </a:xfrm>
                <a:prstGeom prst="line">
                  <a:avLst/>
                </a:prstGeom>
                <a:noFill/>
                <a:ln w="12700" algn="ctr">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6" name="Line 20"/>
                <p:cNvSpPr>
                  <a:spLocks noChangeShapeType="1"/>
                </p:cNvSpPr>
                <p:nvPr/>
              </p:nvSpPr>
              <p:spPr bwMode="auto">
                <a:xfrm flipV="1">
                  <a:off x="2247691" y="2177565"/>
                  <a:ext cx="1296764" cy="1017402"/>
                </a:xfrm>
                <a:prstGeom prst="line">
                  <a:avLst/>
                </a:prstGeom>
                <a:noFill/>
                <a:ln w="12700" algn="ctr">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7" name="Line 21"/>
                <p:cNvSpPr>
                  <a:spLocks noChangeShapeType="1"/>
                </p:cNvSpPr>
                <p:nvPr/>
              </p:nvSpPr>
              <p:spPr bwMode="auto">
                <a:xfrm flipV="1">
                  <a:off x="2601118" y="2237336"/>
                  <a:ext cx="1120050" cy="1620306"/>
                </a:xfrm>
                <a:prstGeom prst="line">
                  <a:avLst/>
                </a:prstGeom>
                <a:noFill/>
                <a:ln w="12700" algn="ctr">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6" name="Text Box 30"/>
                <p:cNvSpPr txBox="1">
                  <a:spLocks noChangeArrowheads="1"/>
                </p:cNvSpPr>
                <p:nvPr/>
              </p:nvSpPr>
              <p:spPr bwMode="auto">
                <a:xfrm>
                  <a:off x="296111" y="4279940"/>
                  <a:ext cx="1789289" cy="2325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latin typeface="Calibri" pitchFamily="34" charset="0"/>
                      <a:cs typeface="Arial" pitchFamily="34" charset="0"/>
                    </a:rPr>
                    <a:t>Global species databases</a:t>
                  </a:r>
                  <a:endParaRPr lang="nl-BE" altLang="nl-BE" sz="1350" dirty="0">
                    <a:solidFill>
                      <a:schemeClr val="tx1"/>
                    </a:solidFill>
                    <a:latin typeface="Arial" pitchFamily="34" charset="0"/>
                    <a:cs typeface="Arial" pitchFamily="34" charset="0"/>
                  </a:endParaRPr>
                </a:p>
              </p:txBody>
            </p:sp>
            <p:sp>
              <p:nvSpPr>
                <p:cNvPr id="105" name="Text Box 39"/>
                <p:cNvSpPr txBox="1">
                  <a:spLocks noChangeArrowheads="1"/>
                </p:cNvSpPr>
                <p:nvPr/>
              </p:nvSpPr>
              <p:spPr bwMode="auto">
                <a:xfrm>
                  <a:off x="1348532" y="4020063"/>
                  <a:ext cx="441783"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008080"/>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110" name="Text Box 44"/>
                <p:cNvSpPr txBox="1">
                  <a:spLocks noChangeArrowheads="1"/>
                </p:cNvSpPr>
                <p:nvPr/>
              </p:nvSpPr>
              <p:spPr bwMode="auto">
                <a:xfrm>
                  <a:off x="405195" y="2981871"/>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Porifera</a:t>
                  </a:r>
                  <a:endParaRPr lang="nl-BE" altLang="nl-BE" sz="1350" dirty="0">
                    <a:solidFill>
                      <a:schemeClr val="tx1"/>
                    </a:solidFill>
                    <a:latin typeface="Arial" pitchFamily="34" charset="0"/>
                    <a:cs typeface="Arial" pitchFamily="34" charset="0"/>
                  </a:endParaRPr>
                </a:p>
              </p:txBody>
            </p:sp>
            <p:sp>
              <p:nvSpPr>
                <p:cNvPr id="111" name="Text Box 45"/>
                <p:cNvSpPr txBox="1">
                  <a:spLocks noChangeArrowheads="1"/>
                </p:cNvSpPr>
                <p:nvPr/>
              </p:nvSpPr>
              <p:spPr bwMode="auto">
                <a:xfrm>
                  <a:off x="641679" y="3664037"/>
                  <a:ext cx="883566"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Cetacea</a:t>
                  </a:r>
                  <a:endParaRPr lang="nl-BE" altLang="nl-BE" sz="1350">
                    <a:solidFill>
                      <a:schemeClr val="tx1"/>
                    </a:solidFill>
                    <a:latin typeface="Arial" pitchFamily="34" charset="0"/>
                    <a:cs typeface="Arial" pitchFamily="34" charset="0"/>
                  </a:endParaRPr>
                </a:p>
              </p:txBody>
            </p:sp>
            <p:sp>
              <p:nvSpPr>
                <p:cNvPr id="112" name="Text Box 46"/>
                <p:cNvSpPr txBox="1">
                  <a:spLocks noChangeArrowheads="1"/>
                </p:cNvSpPr>
                <p:nvPr/>
              </p:nvSpPr>
              <p:spPr bwMode="auto">
                <a:xfrm>
                  <a:off x="1701959" y="3400266"/>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Polychaeta</a:t>
                  </a:r>
                  <a:endParaRPr lang="nl-BE" altLang="nl-BE" sz="1350">
                    <a:solidFill>
                      <a:schemeClr val="tx1"/>
                    </a:solidFill>
                    <a:latin typeface="Arial" pitchFamily="34" charset="0"/>
                    <a:cs typeface="Arial" pitchFamily="34" charset="0"/>
                  </a:endParaRPr>
                </a:p>
              </p:txBody>
            </p:sp>
            <p:sp>
              <p:nvSpPr>
                <p:cNvPr id="113" name="Text Box 47"/>
                <p:cNvSpPr txBox="1">
                  <a:spLocks noChangeArrowheads="1"/>
                </p:cNvSpPr>
                <p:nvPr/>
              </p:nvSpPr>
              <p:spPr bwMode="auto">
                <a:xfrm>
                  <a:off x="1908557" y="4048649"/>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Hydrozoa</a:t>
                  </a:r>
                  <a:endParaRPr lang="nl-BE" altLang="nl-BE" sz="1350">
                    <a:solidFill>
                      <a:schemeClr val="tx1"/>
                    </a:solidFill>
                    <a:latin typeface="Arial" pitchFamily="34" charset="0"/>
                    <a:cs typeface="Arial" pitchFamily="34" charset="0"/>
                  </a:endParaRPr>
                </a:p>
              </p:txBody>
            </p:sp>
          </p:grpSp>
          <p:grpSp>
            <p:nvGrpSpPr>
              <p:cNvPr id="2" name="Group 1"/>
              <p:cNvGrpSpPr/>
              <p:nvPr/>
            </p:nvGrpSpPr>
            <p:grpSpPr>
              <a:xfrm>
                <a:off x="535221" y="1683759"/>
                <a:ext cx="2993642" cy="895309"/>
                <a:chOff x="535221" y="1683759"/>
                <a:chExt cx="2993642" cy="895309"/>
              </a:xfrm>
            </p:grpSpPr>
            <p:sp>
              <p:nvSpPr>
                <p:cNvPr id="127" name="AutoShape 7"/>
                <p:cNvSpPr>
                  <a:spLocks noChangeArrowheads="1"/>
                </p:cNvSpPr>
                <p:nvPr/>
              </p:nvSpPr>
              <p:spPr bwMode="auto">
                <a:xfrm>
                  <a:off x="535221" y="2004749"/>
                  <a:ext cx="8835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28" name="Text Box 44"/>
                <p:cNvSpPr txBox="1">
                  <a:spLocks noChangeArrowheads="1"/>
                </p:cNvSpPr>
                <p:nvPr/>
              </p:nvSpPr>
              <p:spPr bwMode="auto">
                <a:xfrm>
                  <a:off x="536813" y="2126343"/>
                  <a:ext cx="884865" cy="4079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Mollusca</a:t>
                  </a:r>
                </a:p>
                <a:p>
                  <a:pPr algn="ctr" defTabSz="685800" fontAlgn="base">
                    <a:spcBef>
                      <a:spcPct val="0"/>
                    </a:spcBef>
                    <a:spcAft>
                      <a:spcPct val="0"/>
                    </a:spcAft>
                    <a:buClrTx/>
                  </a:pPr>
                  <a:r>
                    <a:rPr lang="nl-NL" altLang="nl-BE" sz="900" dirty="0">
                      <a:latin typeface="Calibri" pitchFamily="34" charset="0"/>
                      <a:cs typeface="Arial" pitchFamily="34" charset="0"/>
                    </a:rPr>
                    <a:t>Base</a:t>
                  </a:r>
                  <a:endParaRPr lang="nl-BE" altLang="nl-BE" sz="1350" dirty="0">
                    <a:solidFill>
                      <a:schemeClr val="tx1"/>
                    </a:solidFill>
                    <a:latin typeface="Arial" pitchFamily="34" charset="0"/>
                    <a:cs typeface="Arial" pitchFamily="34" charset="0"/>
                  </a:endParaRPr>
                </a:p>
              </p:txBody>
            </p:sp>
            <p:sp>
              <p:nvSpPr>
                <p:cNvPr id="129" name="Line 18"/>
                <p:cNvSpPr>
                  <a:spLocks noChangeShapeType="1"/>
                </p:cNvSpPr>
                <p:nvPr/>
              </p:nvSpPr>
              <p:spPr bwMode="auto">
                <a:xfrm flipV="1">
                  <a:off x="1421678" y="1683759"/>
                  <a:ext cx="2107185" cy="556423"/>
                </a:xfrm>
                <a:prstGeom prst="line">
                  <a:avLst/>
                </a:prstGeom>
                <a:noFill/>
                <a:ln w="1270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grpSp>
        </p:grpSp>
        <p:pic>
          <p:nvPicPr>
            <p:cNvPr id="140"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89113" y="2581030"/>
              <a:ext cx="668317" cy="668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4817768" y="1622454"/>
            <a:ext cx="2902151" cy="2143951"/>
            <a:chOff x="4899690" y="2163271"/>
            <a:chExt cx="3869535" cy="2858601"/>
          </a:xfrm>
        </p:grpSpPr>
        <p:grpSp>
          <p:nvGrpSpPr>
            <p:cNvPr id="143" name="Group 142"/>
            <p:cNvGrpSpPr/>
            <p:nvPr/>
          </p:nvGrpSpPr>
          <p:grpSpPr>
            <a:xfrm>
              <a:off x="4899690" y="2163271"/>
              <a:ext cx="3869535" cy="2858601"/>
              <a:chOff x="4899690" y="2163271"/>
              <a:chExt cx="3869535" cy="2858601"/>
            </a:xfrm>
          </p:grpSpPr>
          <p:sp>
            <p:nvSpPr>
              <p:cNvPr id="69" name="AutoShape 3"/>
              <p:cNvSpPr>
                <a:spLocks noChangeArrowheads="1"/>
              </p:cNvSpPr>
              <p:nvPr/>
            </p:nvSpPr>
            <p:spPr bwMode="auto">
              <a:xfrm>
                <a:off x="7616657" y="3285922"/>
                <a:ext cx="883566" cy="574319"/>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0" name="AutoShape 4"/>
              <p:cNvSpPr>
                <a:spLocks noChangeArrowheads="1"/>
              </p:cNvSpPr>
              <p:nvPr/>
            </p:nvSpPr>
            <p:spPr bwMode="auto">
              <a:xfrm>
                <a:off x="6044429" y="4366993"/>
                <a:ext cx="883566" cy="574319"/>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1" name="AutoShape 5"/>
              <p:cNvSpPr>
                <a:spLocks noChangeArrowheads="1"/>
              </p:cNvSpPr>
              <p:nvPr/>
            </p:nvSpPr>
            <p:spPr bwMode="auto">
              <a:xfrm>
                <a:off x="6201651" y="3693922"/>
                <a:ext cx="883566" cy="574319"/>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2" name="AutoShape 6"/>
              <p:cNvSpPr>
                <a:spLocks noChangeArrowheads="1"/>
              </p:cNvSpPr>
              <p:nvPr/>
            </p:nvSpPr>
            <p:spPr bwMode="auto">
              <a:xfrm>
                <a:off x="7380173" y="3949897"/>
                <a:ext cx="884865" cy="575618"/>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8" name="Line 22"/>
              <p:cNvSpPr>
                <a:spLocks noChangeShapeType="1"/>
              </p:cNvSpPr>
              <p:nvPr/>
            </p:nvSpPr>
            <p:spPr bwMode="auto">
              <a:xfrm flipH="1" flipV="1">
                <a:off x="5518186" y="2163271"/>
                <a:ext cx="2519464" cy="1120052"/>
              </a:xfrm>
              <a:prstGeom prst="line">
                <a:avLst/>
              </a:prstGeom>
              <a:noFill/>
              <a:ln w="12700">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9" name="Line 23"/>
              <p:cNvSpPr>
                <a:spLocks noChangeShapeType="1"/>
              </p:cNvSpPr>
              <p:nvPr/>
            </p:nvSpPr>
            <p:spPr bwMode="auto">
              <a:xfrm flipH="1" flipV="1">
                <a:off x="5267410" y="2251628"/>
                <a:ext cx="2328458" cy="1708664"/>
              </a:xfrm>
              <a:prstGeom prst="line">
                <a:avLst/>
              </a:prstGeom>
              <a:noFill/>
              <a:ln w="12700" algn="ctr">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0" name="Line 24"/>
              <p:cNvSpPr>
                <a:spLocks noChangeShapeType="1"/>
              </p:cNvSpPr>
              <p:nvPr/>
            </p:nvSpPr>
            <p:spPr bwMode="auto">
              <a:xfrm flipH="1" flipV="1">
                <a:off x="5060811" y="2281514"/>
                <a:ext cx="1208407" cy="1443593"/>
              </a:xfrm>
              <a:prstGeom prst="line">
                <a:avLst/>
              </a:prstGeom>
              <a:noFill/>
              <a:ln w="12700" algn="ctr">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1" name="Line 25"/>
              <p:cNvSpPr>
                <a:spLocks noChangeShapeType="1"/>
              </p:cNvSpPr>
              <p:nvPr/>
            </p:nvSpPr>
            <p:spPr bwMode="auto">
              <a:xfrm flipH="1" flipV="1">
                <a:off x="4899690" y="2295807"/>
                <a:ext cx="1192815" cy="2106269"/>
              </a:xfrm>
              <a:prstGeom prst="line">
                <a:avLst/>
              </a:prstGeom>
              <a:noFill/>
              <a:ln w="12700" algn="ctr">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0" name="AutoShape 34"/>
              <p:cNvSpPr>
                <a:spLocks noChangeArrowheads="1"/>
              </p:cNvSpPr>
              <p:nvPr/>
            </p:nvSpPr>
            <p:spPr bwMode="auto">
              <a:xfrm>
                <a:off x="5871613" y="3223552"/>
                <a:ext cx="2754648" cy="1798320"/>
              </a:xfrm>
              <a:prstGeom prst="roundRect">
                <a:avLst>
                  <a:gd name="adj" fmla="val 16667"/>
                </a:avLst>
              </a:prstGeom>
              <a:noFill/>
              <a:ln w="12700" algn="in">
                <a:solidFill>
                  <a:srgbClr val="800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1" name="Text Box 35"/>
              <p:cNvSpPr txBox="1">
                <a:spLocks noChangeArrowheads="1"/>
              </p:cNvSpPr>
              <p:nvPr/>
            </p:nvSpPr>
            <p:spPr bwMode="auto">
              <a:xfrm>
                <a:off x="6896844" y="4793184"/>
                <a:ext cx="1872381" cy="228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err="1">
                    <a:latin typeface="Calibri" pitchFamily="34" charset="0"/>
                    <a:cs typeface="Arial" pitchFamily="34" charset="0"/>
                  </a:rPr>
                  <a:t>Regional</a:t>
                </a:r>
                <a:r>
                  <a:rPr lang="nl-NL" altLang="nl-BE" sz="900" b="1" dirty="0">
                    <a:latin typeface="Calibri" pitchFamily="34" charset="0"/>
                    <a:cs typeface="Arial" pitchFamily="34" charset="0"/>
                  </a:rPr>
                  <a:t> species databases</a:t>
                </a:r>
                <a:endParaRPr lang="nl-BE" altLang="nl-BE" sz="1350" dirty="0">
                  <a:solidFill>
                    <a:schemeClr val="tx1"/>
                  </a:solidFill>
                  <a:latin typeface="Arial" pitchFamily="34" charset="0"/>
                  <a:cs typeface="Arial" pitchFamily="34" charset="0"/>
                </a:endParaRPr>
              </a:p>
            </p:txBody>
          </p:sp>
          <p:sp>
            <p:nvSpPr>
              <p:cNvPr id="107" name="Text Box 41"/>
              <p:cNvSpPr txBox="1">
                <a:spLocks noChangeArrowheads="1"/>
              </p:cNvSpPr>
              <p:nvPr/>
            </p:nvSpPr>
            <p:spPr bwMode="auto">
              <a:xfrm>
                <a:off x="7094313" y="4578789"/>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800080"/>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118" name="Text Box 52"/>
              <p:cNvSpPr txBox="1">
                <a:spLocks noChangeArrowheads="1"/>
              </p:cNvSpPr>
              <p:nvPr/>
            </p:nvSpPr>
            <p:spPr bwMode="auto">
              <a:xfrm>
                <a:off x="7389268" y="4166891"/>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ERMS</a:t>
                </a:r>
                <a:endParaRPr lang="nl-BE" altLang="nl-BE" sz="1350">
                  <a:solidFill>
                    <a:schemeClr val="tx1"/>
                  </a:solidFill>
                  <a:latin typeface="Arial" pitchFamily="34" charset="0"/>
                  <a:cs typeface="Arial" pitchFamily="34" charset="0"/>
                </a:endParaRPr>
              </a:p>
            </p:txBody>
          </p:sp>
          <p:sp>
            <p:nvSpPr>
              <p:cNvPr id="119" name="Text Box 53"/>
              <p:cNvSpPr txBox="1">
                <a:spLocks noChangeArrowheads="1"/>
              </p:cNvSpPr>
              <p:nvPr/>
            </p:nvSpPr>
            <p:spPr bwMode="auto">
              <a:xfrm>
                <a:off x="6210747" y="3899222"/>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AfReMaS</a:t>
                </a:r>
                <a:endParaRPr lang="nl-BE" altLang="nl-BE" sz="1350" dirty="0">
                  <a:solidFill>
                    <a:schemeClr val="tx1"/>
                  </a:solidFill>
                  <a:latin typeface="Arial" pitchFamily="34" charset="0"/>
                  <a:cs typeface="Arial" pitchFamily="34" charset="0"/>
                </a:endParaRPr>
              </a:p>
            </p:txBody>
          </p:sp>
          <p:sp>
            <p:nvSpPr>
              <p:cNvPr id="120" name="Text Box 54"/>
              <p:cNvSpPr txBox="1">
                <a:spLocks noChangeArrowheads="1"/>
              </p:cNvSpPr>
              <p:nvPr/>
            </p:nvSpPr>
            <p:spPr bwMode="auto">
              <a:xfrm>
                <a:off x="6041830" y="4585286"/>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RAMS</a:t>
                </a:r>
                <a:endParaRPr lang="nl-BE" altLang="nl-BE" sz="1350">
                  <a:solidFill>
                    <a:schemeClr val="tx1"/>
                  </a:solidFill>
                  <a:latin typeface="Arial" pitchFamily="34" charset="0"/>
                  <a:cs typeface="Arial" pitchFamily="34" charset="0"/>
                </a:endParaRPr>
              </a:p>
            </p:txBody>
          </p:sp>
          <p:sp>
            <p:nvSpPr>
              <p:cNvPr id="121" name="Text Box 55"/>
              <p:cNvSpPr txBox="1">
                <a:spLocks noChangeArrowheads="1"/>
              </p:cNvSpPr>
              <p:nvPr/>
            </p:nvSpPr>
            <p:spPr bwMode="auto">
              <a:xfrm>
                <a:off x="7624453" y="3513311"/>
                <a:ext cx="884865"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CaRMS</a:t>
                </a:r>
                <a:endParaRPr lang="nl-BE" altLang="nl-BE" sz="1350">
                  <a:solidFill>
                    <a:schemeClr val="tx1"/>
                  </a:solidFill>
                  <a:latin typeface="Arial" pitchFamily="34" charset="0"/>
                  <a:cs typeface="Arial" pitchFamily="34" charset="0"/>
                </a:endParaRPr>
              </a:p>
            </p:txBody>
          </p:sp>
        </p:grpSp>
        <p:pic>
          <p:nvPicPr>
            <p:cNvPr id="141"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88201" y="3934082"/>
              <a:ext cx="668317" cy="668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5292360" y="745867"/>
            <a:ext cx="2629446" cy="1153351"/>
            <a:chOff x="5532480" y="994489"/>
            <a:chExt cx="3505928" cy="1537801"/>
          </a:xfrm>
        </p:grpSpPr>
        <p:grpSp>
          <p:nvGrpSpPr>
            <p:cNvPr id="147" name="Group 146"/>
            <p:cNvGrpSpPr/>
            <p:nvPr/>
          </p:nvGrpSpPr>
          <p:grpSpPr>
            <a:xfrm>
              <a:off x="5532480" y="994489"/>
              <a:ext cx="3114571" cy="1537801"/>
              <a:chOff x="5532480" y="994489"/>
              <a:chExt cx="3114571" cy="1537801"/>
            </a:xfrm>
          </p:grpSpPr>
          <p:sp>
            <p:nvSpPr>
              <p:cNvPr id="133" name="AutoShape 32"/>
              <p:cNvSpPr>
                <a:spLocks noChangeArrowheads="1"/>
              </p:cNvSpPr>
              <p:nvPr/>
            </p:nvSpPr>
            <p:spPr bwMode="auto">
              <a:xfrm>
                <a:off x="7659575" y="1056405"/>
                <a:ext cx="883566" cy="479849"/>
              </a:xfrm>
              <a:prstGeom prst="can">
                <a:avLst>
                  <a:gd name="adj" fmla="val 25000"/>
                </a:avLst>
              </a:prstGeom>
              <a:solidFill>
                <a:srgbClr val="0099CC">
                  <a:alpha val="20000"/>
                </a:srgbClr>
              </a:solidFill>
              <a:ln w="12700" algn="ctr">
                <a:solidFill>
                  <a:srgbClr val="0099CC"/>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grpSp>
            <p:nvGrpSpPr>
              <p:cNvPr id="144" name="Group 143"/>
              <p:cNvGrpSpPr/>
              <p:nvPr/>
            </p:nvGrpSpPr>
            <p:grpSpPr>
              <a:xfrm>
                <a:off x="5532480" y="994489"/>
                <a:ext cx="3114571" cy="1537801"/>
                <a:chOff x="5532480" y="994489"/>
                <a:chExt cx="3114571" cy="1537801"/>
              </a:xfrm>
            </p:grpSpPr>
            <p:sp>
              <p:nvSpPr>
                <p:cNvPr id="83" name="AutoShape 17"/>
                <p:cNvSpPr>
                  <a:spLocks noChangeArrowheads="1"/>
                </p:cNvSpPr>
                <p:nvPr/>
              </p:nvSpPr>
              <p:spPr bwMode="auto">
                <a:xfrm>
                  <a:off x="6466721" y="994489"/>
                  <a:ext cx="2180330" cy="1537801"/>
                </a:xfrm>
                <a:prstGeom prst="roundRect">
                  <a:avLst>
                    <a:gd name="adj" fmla="val 16667"/>
                  </a:avLst>
                </a:prstGeom>
                <a:noFill/>
                <a:ln w="12700" algn="in">
                  <a:solidFill>
                    <a:srgbClr val="0099CC"/>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8" name="AutoShape 32"/>
                <p:cNvSpPr>
                  <a:spLocks noChangeArrowheads="1"/>
                </p:cNvSpPr>
                <p:nvPr/>
              </p:nvSpPr>
              <p:spPr bwMode="auto">
                <a:xfrm>
                  <a:off x="6613549" y="1423550"/>
                  <a:ext cx="883566" cy="479849"/>
                </a:xfrm>
                <a:prstGeom prst="can">
                  <a:avLst>
                    <a:gd name="adj" fmla="val 25000"/>
                  </a:avLst>
                </a:prstGeom>
                <a:solidFill>
                  <a:srgbClr val="0099CC">
                    <a:alpha val="20000"/>
                  </a:srgbClr>
                </a:solidFill>
                <a:ln w="12700" algn="ctr">
                  <a:solidFill>
                    <a:srgbClr val="0099CC"/>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9" name="AutoShape 33"/>
                <p:cNvSpPr>
                  <a:spLocks noChangeArrowheads="1"/>
                </p:cNvSpPr>
                <p:nvPr/>
              </p:nvSpPr>
              <p:spPr bwMode="auto">
                <a:xfrm>
                  <a:off x="7627052" y="1809844"/>
                  <a:ext cx="883566" cy="482065"/>
                </a:xfrm>
                <a:prstGeom prst="can">
                  <a:avLst>
                    <a:gd name="adj" fmla="val 25000"/>
                  </a:avLst>
                </a:prstGeom>
                <a:solidFill>
                  <a:srgbClr val="0099CC">
                    <a:alpha val="20000"/>
                  </a:srgbClr>
                </a:solidFill>
                <a:ln w="12700" algn="ctr">
                  <a:solidFill>
                    <a:srgbClr val="0099CC"/>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2" name="Text Box 36"/>
                <p:cNvSpPr txBox="1">
                  <a:spLocks noChangeArrowheads="1"/>
                </p:cNvSpPr>
                <p:nvPr/>
              </p:nvSpPr>
              <p:spPr bwMode="auto">
                <a:xfrm>
                  <a:off x="6556566" y="2295806"/>
                  <a:ext cx="2006007"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err="1">
                      <a:latin typeface="Calibri" pitchFamily="34" charset="0"/>
                      <a:cs typeface="Arial" pitchFamily="34" charset="0"/>
                    </a:rPr>
                    <a:t>Thematic</a:t>
                  </a:r>
                  <a:r>
                    <a:rPr lang="nl-NL" altLang="nl-BE" sz="900" b="1" dirty="0">
                      <a:latin typeface="Calibri" pitchFamily="34" charset="0"/>
                      <a:cs typeface="Arial" pitchFamily="34" charset="0"/>
                    </a:rPr>
                    <a:t> species databases</a:t>
                  </a:r>
                  <a:endParaRPr lang="nl-BE" altLang="nl-BE" sz="1350" dirty="0">
                    <a:solidFill>
                      <a:schemeClr val="tx1"/>
                    </a:solidFill>
                    <a:latin typeface="Arial" pitchFamily="34" charset="0"/>
                    <a:cs typeface="Arial" pitchFamily="34" charset="0"/>
                  </a:endParaRPr>
                </a:p>
              </p:txBody>
            </p:sp>
            <p:sp>
              <p:nvSpPr>
                <p:cNvPr id="103" name="Line 37"/>
                <p:cNvSpPr>
                  <a:spLocks noChangeShapeType="1"/>
                </p:cNvSpPr>
                <p:nvPr/>
              </p:nvSpPr>
              <p:spPr bwMode="auto">
                <a:xfrm flipH="1">
                  <a:off x="5532480" y="1639582"/>
                  <a:ext cx="1075872" cy="88357"/>
                </a:xfrm>
                <a:prstGeom prst="line">
                  <a:avLst/>
                </a:prstGeom>
                <a:noFill/>
                <a:ln w="127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4" name="Line 38"/>
                <p:cNvSpPr>
                  <a:spLocks noChangeShapeType="1"/>
                </p:cNvSpPr>
                <p:nvPr/>
              </p:nvSpPr>
              <p:spPr bwMode="auto">
                <a:xfrm flipH="1" flipV="1">
                  <a:off x="5532480" y="1809844"/>
                  <a:ext cx="2091974" cy="265070"/>
                </a:xfrm>
                <a:prstGeom prst="line">
                  <a:avLst/>
                </a:prstGeom>
                <a:noFill/>
                <a:ln w="12700" algn="ctr">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8" name="Text Box 42"/>
                <p:cNvSpPr txBox="1">
                  <a:spLocks noChangeArrowheads="1"/>
                </p:cNvSpPr>
                <p:nvPr/>
              </p:nvSpPr>
              <p:spPr bwMode="auto">
                <a:xfrm>
                  <a:off x="6652530" y="2045030"/>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0099CC"/>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122" name="Text Box 56"/>
                <p:cNvSpPr txBox="1">
                  <a:spLocks noChangeArrowheads="1"/>
                </p:cNvSpPr>
                <p:nvPr/>
              </p:nvSpPr>
              <p:spPr bwMode="auto">
                <a:xfrm>
                  <a:off x="6617447" y="1608408"/>
                  <a:ext cx="883566"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HAB</a:t>
                  </a:r>
                  <a:endParaRPr lang="nl-BE" altLang="nl-BE" sz="1350" dirty="0">
                    <a:solidFill>
                      <a:schemeClr val="tx1"/>
                    </a:solidFill>
                    <a:latin typeface="Arial" pitchFamily="34" charset="0"/>
                    <a:cs typeface="Arial" pitchFamily="34" charset="0"/>
                  </a:endParaRPr>
                </a:p>
              </p:txBody>
            </p:sp>
            <p:sp>
              <p:nvSpPr>
                <p:cNvPr id="123" name="Text Box 57"/>
                <p:cNvSpPr txBox="1">
                  <a:spLocks noChangeArrowheads="1"/>
                </p:cNvSpPr>
                <p:nvPr/>
              </p:nvSpPr>
              <p:spPr bwMode="auto">
                <a:xfrm>
                  <a:off x="7624453" y="2009915"/>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WoRDSS</a:t>
                  </a:r>
                  <a:endParaRPr lang="nl-BE" altLang="nl-BE" sz="1350" dirty="0">
                    <a:solidFill>
                      <a:schemeClr val="tx1"/>
                    </a:solidFill>
                    <a:latin typeface="Arial" pitchFamily="34" charset="0"/>
                    <a:cs typeface="Arial" pitchFamily="34" charset="0"/>
                  </a:endParaRPr>
                </a:p>
              </p:txBody>
            </p:sp>
            <p:sp>
              <p:nvSpPr>
                <p:cNvPr id="134" name="Text Box 56"/>
                <p:cNvSpPr txBox="1">
                  <a:spLocks noChangeArrowheads="1"/>
                </p:cNvSpPr>
                <p:nvPr/>
              </p:nvSpPr>
              <p:spPr bwMode="auto">
                <a:xfrm>
                  <a:off x="7663473" y="1199699"/>
                  <a:ext cx="883566" cy="3169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BE" altLang="nl-BE" sz="900" dirty="0" err="1">
                      <a:solidFill>
                        <a:schemeClr val="tx1"/>
                      </a:solidFill>
                      <a:latin typeface="Arial" pitchFamily="34" charset="0"/>
                      <a:cs typeface="Arial" pitchFamily="34" charset="0"/>
                    </a:rPr>
                    <a:t>Introduced</a:t>
                  </a:r>
                  <a:endParaRPr lang="nl-BE" altLang="nl-BE" sz="900" dirty="0">
                    <a:solidFill>
                      <a:schemeClr val="tx1"/>
                    </a:solidFill>
                    <a:latin typeface="Arial" pitchFamily="34" charset="0"/>
                    <a:cs typeface="Arial" pitchFamily="34" charset="0"/>
                  </a:endParaRPr>
                </a:p>
              </p:txBody>
            </p:sp>
            <p:sp>
              <p:nvSpPr>
                <p:cNvPr id="135" name="Line 37"/>
                <p:cNvSpPr>
                  <a:spLocks noChangeShapeType="1"/>
                </p:cNvSpPr>
                <p:nvPr/>
              </p:nvSpPr>
              <p:spPr bwMode="auto">
                <a:xfrm flipH="1">
                  <a:off x="5560187" y="1279710"/>
                  <a:ext cx="2099387" cy="184994"/>
                </a:xfrm>
                <a:prstGeom prst="line">
                  <a:avLst/>
                </a:prstGeom>
                <a:noFill/>
                <a:ln w="127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grpSp>
        </p:grpSp>
        <p:pic>
          <p:nvPicPr>
            <p:cNvPr id="149"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370091" y="1134031"/>
              <a:ext cx="668317" cy="668317"/>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descr="Haliclona xena "/>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57859" y="200965"/>
            <a:ext cx="1617739" cy="1074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26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nl-BE" dirty="0" err="1"/>
              <a:t>Relationship</a:t>
            </a:r>
            <a:r>
              <a:rPr lang="nl-BE" dirty="0"/>
              <a:t> of </a:t>
            </a:r>
            <a:r>
              <a:rPr lang="nl-BE" dirty="0" err="1"/>
              <a:t>Aphia</a:t>
            </a:r>
            <a:r>
              <a:rPr lang="nl-BE" dirty="0"/>
              <a:t> </a:t>
            </a:r>
            <a:r>
              <a:rPr lang="nl-BE" dirty="0" err="1"/>
              <a:t>with</a:t>
            </a:r>
            <a:r>
              <a:rPr lang="nl-BE" dirty="0"/>
              <a:t> </a:t>
            </a:r>
            <a:r>
              <a:rPr lang="nl-BE" dirty="0" err="1"/>
              <a:t>other</a:t>
            </a:r>
            <a:r>
              <a:rPr lang="nl-BE" dirty="0"/>
              <a:t> systems &amp; </a:t>
            </a:r>
            <a:r>
              <a:rPr lang="nl-BE" dirty="0" err="1"/>
              <a:t>projects</a:t>
            </a:r>
            <a:endParaRPr lang="nl-BE" dirty="0"/>
          </a:p>
        </p:txBody>
      </p:sp>
      <p:pic>
        <p:nvPicPr>
          <p:cNvPr id="4" name="Picture 2" descr="S:\datac\Taxdbs\WoRMS\Misc\publications\JMSE_special issue_2015\figures\Figure_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3778" y="798100"/>
            <a:ext cx="5026176" cy="384973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229224" y="2587161"/>
            <a:ext cx="1367112" cy="1951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6" name="Rectangle 5"/>
          <p:cNvSpPr/>
          <p:nvPr/>
        </p:nvSpPr>
        <p:spPr>
          <a:xfrm>
            <a:off x="4143128" y="2602639"/>
            <a:ext cx="2099883" cy="1912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7" name="Rectangle 6"/>
          <p:cNvSpPr/>
          <p:nvPr/>
        </p:nvSpPr>
        <p:spPr>
          <a:xfrm>
            <a:off x="2573779" y="2595922"/>
            <a:ext cx="1403810" cy="20519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Rectangle 7"/>
          <p:cNvSpPr/>
          <p:nvPr/>
        </p:nvSpPr>
        <p:spPr>
          <a:xfrm>
            <a:off x="2985444" y="866742"/>
            <a:ext cx="1172028" cy="1110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9" name="Rectangle 8"/>
          <p:cNvSpPr/>
          <p:nvPr/>
        </p:nvSpPr>
        <p:spPr>
          <a:xfrm>
            <a:off x="3977934" y="961213"/>
            <a:ext cx="1172028" cy="314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0" name="TextBox 9"/>
          <p:cNvSpPr txBox="1"/>
          <p:nvPr/>
        </p:nvSpPr>
        <p:spPr>
          <a:xfrm>
            <a:off x="2568817" y="4677984"/>
            <a:ext cx="5027519" cy="507831"/>
          </a:xfrm>
          <a:prstGeom prst="rect">
            <a:avLst/>
          </a:prstGeom>
          <a:noFill/>
        </p:spPr>
        <p:txBody>
          <a:bodyPr wrap="square" rtlCol="0">
            <a:spAutoFit/>
          </a:bodyPr>
          <a:lstStyle/>
          <a:p>
            <a:r>
              <a:rPr lang="nl-BE" sz="900" dirty="0"/>
              <a:t>Source: </a:t>
            </a:r>
            <a:r>
              <a:rPr lang="nl-BE" sz="900" dirty="0" err="1"/>
              <a:t>Vandepitte</a:t>
            </a:r>
            <a:r>
              <a:rPr lang="nl-BE" sz="900" dirty="0"/>
              <a:t> </a:t>
            </a:r>
            <a:r>
              <a:rPr lang="nl-BE" sz="900" i="1" dirty="0"/>
              <a:t>et al.</a:t>
            </a:r>
            <a:r>
              <a:rPr lang="nl-BE" sz="900" dirty="0"/>
              <a:t> (2015). How </a:t>
            </a:r>
            <a:r>
              <a:rPr lang="nl-BE" sz="900" dirty="0" err="1"/>
              <a:t>Aphia</a:t>
            </a:r>
            <a:r>
              <a:rPr lang="nl-BE" sz="900" dirty="0"/>
              <a:t> – </a:t>
            </a:r>
            <a:r>
              <a:rPr lang="nl-BE" sz="900" dirty="0" err="1"/>
              <a:t>the</a:t>
            </a:r>
            <a:r>
              <a:rPr lang="nl-BE" sz="900" dirty="0"/>
              <a:t> platform </a:t>
            </a:r>
            <a:r>
              <a:rPr lang="nl-BE" sz="900" dirty="0" err="1"/>
              <a:t>behind</a:t>
            </a:r>
            <a:r>
              <a:rPr lang="nl-BE" sz="900" dirty="0"/>
              <a:t> </a:t>
            </a:r>
            <a:r>
              <a:rPr lang="nl-BE" sz="900" dirty="0" err="1"/>
              <a:t>several</a:t>
            </a:r>
            <a:r>
              <a:rPr lang="nl-BE" sz="900" dirty="0"/>
              <a:t> online </a:t>
            </a:r>
            <a:r>
              <a:rPr lang="nl-BE" sz="900" dirty="0" err="1"/>
              <a:t>and</a:t>
            </a:r>
            <a:r>
              <a:rPr lang="nl-BE" sz="900" dirty="0"/>
              <a:t> </a:t>
            </a:r>
            <a:r>
              <a:rPr lang="nl-BE" sz="900" dirty="0" err="1"/>
              <a:t>taxonomically</a:t>
            </a:r>
            <a:r>
              <a:rPr lang="nl-BE" sz="900" dirty="0"/>
              <a:t> </a:t>
            </a:r>
            <a:r>
              <a:rPr lang="nl-BE" sz="900" dirty="0" err="1"/>
              <a:t>oriented</a:t>
            </a:r>
            <a:r>
              <a:rPr lang="nl-BE" sz="900" dirty="0"/>
              <a:t> databases – </a:t>
            </a:r>
            <a:r>
              <a:rPr lang="nl-BE" sz="900" dirty="0" err="1"/>
              <a:t>can</a:t>
            </a:r>
            <a:r>
              <a:rPr lang="nl-BE" sz="900" dirty="0"/>
              <a:t> serve </a:t>
            </a:r>
            <a:r>
              <a:rPr lang="nl-BE" sz="900" dirty="0" err="1"/>
              <a:t>both</a:t>
            </a:r>
            <a:r>
              <a:rPr lang="nl-BE" sz="900" dirty="0"/>
              <a:t> </a:t>
            </a:r>
            <a:r>
              <a:rPr lang="nl-BE" sz="900" dirty="0" err="1"/>
              <a:t>the</a:t>
            </a:r>
            <a:r>
              <a:rPr lang="nl-BE" sz="900" dirty="0"/>
              <a:t> </a:t>
            </a:r>
            <a:r>
              <a:rPr lang="nl-BE" sz="900" dirty="0" err="1"/>
              <a:t>taxonomic</a:t>
            </a:r>
            <a:r>
              <a:rPr lang="nl-BE" sz="900" dirty="0"/>
              <a:t> community </a:t>
            </a:r>
            <a:r>
              <a:rPr lang="nl-BE" sz="900" dirty="0" err="1"/>
              <a:t>and</a:t>
            </a:r>
            <a:r>
              <a:rPr lang="nl-BE" sz="900" dirty="0"/>
              <a:t> </a:t>
            </a:r>
            <a:r>
              <a:rPr lang="nl-BE" sz="900" dirty="0" err="1"/>
              <a:t>the</a:t>
            </a:r>
            <a:r>
              <a:rPr lang="nl-BE" sz="900" dirty="0"/>
              <a:t> field of </a:t>
            </a:r>
            <a:r>
              <a:rPr lang="nl-BE" sz="900" dirty="0" err="1"/>
              <a:t>biodiversity</a:t>
            </a:r>
            <a:r>
              <a:rPr lang="nl-BE" sz="900" dirty="0"/>
              <a:t> </a:t>
            </a:r>
            <a:r>
              <a:rPr lang="nl-BE" sz="900" dirty="0" err="1"/>
              <a:t>informatics</a:t>
            </a:r>
            <a:r>
              <a:rPr lang="nl-BE" sz="900" dirty="0"/>
              <a:t>. JMSE.</a:t>
            </a:r>
          </a:p>
        </p:txBody>
      </p:sp>
    </p:spTree>
    <p:extLst>
      <p:ext uri="{BB962C8B-B14F-4D97-AF65-F5344CB8AC3E}">
        <p14:creationId xmlns:p14="http://schemas.microsoft.com/office/powerpoint/2010/main" val="853542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8287" y="164099"/>
            <a:ext cx="7283152" cy="367550"/>
          </a:xfrm>
        </p:spPr>
        <p:txBody>
          <a:bodyPr/>
          <a:lstStyle/>
          <a:p>
            <a:r>
              <a:rPr lang="nl-BE" sz="2400" dirty="0"/>
              <a:t>WoRMS – supported by a large editorial network</a:t>
            </a:r>
          </a:p>
        </p:txBody>
      </p:sp>
      <p:sp>
        <p:nvSpPr>
          <p:cNvPr id="3" name="Content Placeholder 2"/>
          <p:cNvSpPr>
            <a:spLocks noGrp="1"/>
          </p:cNvSpPr>
          <p:nvPr>
            <p:ph idx="1"/>
          </p:nvPr>
        </p:nvSpPr>
        <p:spPr>
          <a:xfrm>
            <a:off x="1465312" y="573528"/>
            <a:ext cx="7283152" cy="3805070"/>
          </a:xfrm>
        </p:spPr>
        <p:txBody>
          <a:bodyPr/>
          <a:lstStyle/>
          <a:p>
            <a:r>
              <a:rPr lang="nl-BE" dirty="0" err="1"/>
              <a:t>Taxonomic</a:t>
            </a:r>
            <a:r>
              <a:rPr lang="nl-BE" dirty="0"/>
              <a:t> &amp; </a:t>
            </a:r>
            <a:r>
              <a:rPr lang="nl-BE" dirty="0" err="1"/>
              <a:t>thematic</a:t>
            </a:r>
            <a:r>
              <a:rPr lang="nl-BE" dirty="0"/>
              <a:t> editors</a:t>
            </a:r>
          </a:p>
          <a:p>
            <a:pPr marL="342900" lvl="1" indent="0">
              <a:buNone/>
            </a:pPr>
            <a:r>
              <a:rPr lang="nl-BE" dirty="0"/>
              <a:t>&gt; 400 people              	       	       &gt; 40 countries 		                     &gt; 190 institutes</a:t>
            </a:r>
          </a:p>
        </p:txBody>
      </p:sp>
      <p:pic>
        <p:nvPicPr>
          <p:cNvPr id="6" name="Picture 5">
            <a:extLst>
              <a:ext uri="{FF2B5EF4-FFF2-40B4-BE49-F238E27FC236}">
                <a16:creationId xmlns:a16="http://schemas.microsoft.com/office/drawing/2014/main" id="{EF7B5E0E-CA2B-DE4A-AACC-9B7C88CBC973}"/>
              </a:ext>
            </a:extLst>
          </p:cNvPr>
          <p:cNvPicPr>
            <a:picLocks noChangeAspect="1"/>
          </p:cNvPicPr>
          <p:nvPr/>
        </p:nvPicPr>
        <p:blipFill>
          <a:blip r:embed="rId3"/>
          <a:stretch>
            <a:fillRect/>
          </a:stretch>
        </p:blipFill>
        <p:spPr>
          <a:xfrm>
            <a:off x="1822974" y="1139203"/>
            <a:ext cx="7093779" cy="3840198"/>
          </a:xfrm>
          <a:prstGeom prst="rect">
            <a:avLst/>
          </a:prstGeom>
        </p:spPr>
      </p:pic>
      <p:pic>
        <p:nvPicPr>
          <p:cNvPr id="5" name="Picture 4">
            <a:extLst>
              <a:ext uri="{FF2B5EF4-FFF2-40B4-BE49-F238E27FC236}">
                <a16:creationId xmlns:a16="http://schemas.microsoft.com/office/drawing/2014/main" id="{6D965895-1811-43D6-8313-7BC42B345A83}"/>
              </a:ext>
            </a:extLst>
          </p:cNvPr>
          <p:cNvPicPr>
            <a:picLocks noChangeAspect="1"/>
          </p:cNvPicPr>
          <p:nvPr/>
        </p:nvPicPr>
        <p:blipFill rotWithShape="1">
          <a:blip r:embed="rId4"/>
          <a:srcRect t="4284"/>
          <a:stretch/>
        </p:blipFill>
        <p:spPr>
          <a:xfrm>
            <a:off x="1465312" y="1107156"/>
            <a:ext cx="7648711" cy="3872245"/>
          </a:xfrm>
          <a:prstGeom prst="rect">
            <a:avLst/>
          </a:prstGeom>
        </p:spPr>
      </p:pic>
    </p:spTree>
    <p:extLst>
      <p:ext uri="{BB962C8B-B14F-4D97-AF65-F5344CB8AC3E}">
        <p14:creationId xmlns:p14="http://schemas.microsoft.com/office/powerpoint/2010/main" val="1151651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92CC9B22-3C8F-40C7-B21C-7FB50976B8E2}"/>
              </a:ext>
            </a:extLst>
          </p:cNvPr>
          <p:cNvPicPr>
            <a:picLocks noChangeAspect="1"/>
          </p:cNvPicPr>
          <p:nvPr/>
        </p:nvPicPr>
        <p:blipFill>
          <a:blip r:embed="rId3"/>
          <a:stretch>
            <a:fillRect/>
          </a:stretch>
        </p:blipFill>
        <p:spPr>
          <a:xfrm>
            <a:off x="-1786" y="-2724"/>
            <a:ext cx="9147082" cy="5145657"/>
          </a:xfrm>
          <a:prstGeom prst="rect">
            <a:avLst/>
          </a:prstGeom>
        </p:spPr>
      </p:pic>
      <p:pic>
        <p:nvPicPr>
          <p:cNvPr id="5" name="Graphic 4">
            <a:extLst>
              <a:ext uri="{FF2B5EF4-FFF2-40B4-BE49-F238E27FC236}">
                <a16:creationId xmlns:a16="http://schemas.microsoft.com/office/drawing/2014/main" id="{A418EADC-F7EF-0C46-BA98-AE97A052AB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15357" y="1254488"/>
            <a:ext cx="2057400" cy="1171575"/>
          </a:xfrm>
          <a:prstGeom prst="rect">
            <a:avLst/>
          </a:prstGeom>
        </p:spPr>
      </p:pic>
    </p:spTree>
    <p:extLst>
      <p:ext uri="{BB962C8B-B14F-4D97-AF65-F5344CB8AC3E}">
        <p14:creationId xmlns:p14="http://schemas.microsoft.com/office/powerpoint/2010/main" val="24078423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BE" sz="2400" dirty="0" err="1"/>
              <a:t>WoRMS</a:t>
            </a:r>
            <a:r>
              <a:rPr lang="nl-BE" sz="2400" dirty="0"/>
              <a:t> management</a:t>
            </a:r>
          </a:p>
        </p:txBody>
      </p:sp>
      <p:sp>
        <p:nvSpPr>
          <p:cNvPr id="7" name="Content Placeholder 4"/>
          <p:cNvSpPr>
            <a:spLocks noGrp="1"/>
          </p:cNvSpPr>
          <p:nvPr>
            <p:ph idx="10"/>
          </p:nvPr>
        </p:nvSpPr>
        <p:spPr>
          <a:xfrm>
            <a:off x="2593689" y="855757"/>
            <a:ext cx="5064411" cy="3980315"/>
          </a:xfrm>
        </p:spPr>
        <p:txBody>
          <a:bodyPr/>
          <a:lstStyle/>
          <a:p>
            <a:r>
              <a:rPr lang="nl-BE" sz="1200" dirty="0"/>
              <a:t>Different levels…</a:t>
            </a:r>
          </a:p>
          <a:p>
            <a:pPr marL="214313" indent="-214313">
              <a:buFont typeface="Arial" pitchFamily="34" charset="0"/>
              <a:buChar char="•"/>
            </a:pPr>
            <a:r>
              <a:rPr lang="nl-BE" sz="1200" dirty="0" err="1"/>
              <a:t>WoRMS</a:t>
            </a:r>
            <a:r>
              <a:rPr lang="nl-BE" sz="1200" dirty="0"/>
              <a:t> </a:t>
            </a:r>
            <a:r>
              <a:rPr lang="nl-BE" sz="1200" dirty="0" err="1"/>
              <a:t>Steering</a:t>
            </a:r>
            <a:r>
              <a:rPr lang="nl-BE" sz="1200" dirty="0"/>
              <a:t> </a:t>
            </a:r>
            <a:r>
              <a:rPr lang="nl-BE" sz="1200" dirty="0" err="1"/>
              <a:t>Committee</a:t>
            </a:r>
            <a:endParaRPr lang="nl-BE" sz="1200" dirty="0"/>
          </a:p>
          <a:p>
            <a:pPr marL="214313" indent="-214313">
              <a:buFont typeface="Arial" pitchFamily="34" charset="0"/>
              <a:buChar char="•"/>
            </a:pPr>
            <a:r>
              <a:rPr lang="nl-BE" sz="1200" dirty="0" err="1"/>
              <a:t>WoRMS</a:t>
            </a:r>
            <a:r>
              <a:rPr lang="nl-BE" sz="1200" dirty="0"/>
              <a:t> editors</a:t>
            </a:r>
          </a:p>
          <a:p>
            <a:pPr marL="771525" lvl="1">
              <a:buFont typeface="Arial" pitchFamily="34" charset="0"/>
              <a:buChar char="•"/>
            </a:pPr>
            <a:r>
              <a:rPr lang="nl-BE" sz="900" dirty="0" err="1"/>
              <a:t>Taxonomic</a:t>
            </a:r>
            <a:r>
              <a:rPr lang="nl-BE" sz="900" dirty="0"/>
              <a:t> editors</a:t>
            </a:r>
          </a:p>
          <a:p>
            <a:pPr marL="771525" lvl="1">
              <a:buFont typeface="Arial" pitchFamily="34" charset="0"/>
              <a:buChar char="•"/>
            </a:pPr>
            <a:r>
              <a:rPr lang="nl-BE" sz="900" dirty="0" err="1"/>
              <a:t>Thematic</a:t>
            </a:r>
            <a:r>
              <a:rPr lang="nl-BE" sz="900" dirty="0"/>
              <a:t> editors</a:t>
            </a:r>
          </a:p>
          <a:p>
            <a:pPr marL="214313" indent="-214313">
              <a:buFont typeface="Arial" pitchFamily="34" charset="0"/>
              <a:buChar char="•"/>
            </a:pPr>
            <a:r>
              <a:rPr lang="nl-BE" sz="1200" dirty="0"/>
              <a:t>Data management team</a:t>
            </a:r>
          </a:p>
          <a:p>
            <a:endParaRPr lang="nl-BE" sz="1200" dirty="0"/>
          </a:p>
          <a:p>
            <a:r>
              <a:rPr lang="nl-BE" sz="1200" dirty="0"/>
              <a:t>Editorial actions : </a:t>
            </a:r>
          </a:p>
          <a:p>
            <a:pPr marL="214313" indent="-214313">
              <a:buFont typeface="Arial" pitchFamily="34" charset="0"/>
              <a:buChar char="•"/>
            </a:pPr>
            <a:r>
              <a:rPr lang="nl-BE" sz="1200" dirty="0"/>
              <a:t>“</a:t>
            </a:r>
            <a:r>
              <a:rPr lang="nl-BE" sz="1200" dirty="0" err="1"/>
              <a:t>checked</a:t>
            </a:r>
            <a:r>
              <a:rPr lang="nl-BE" sz="1200" dirty="0"/>
              <a:t>” (</a:t>
            </a:r>
            <a:r>
              <a:rPr lang="nl-BE" sz="1200" dirty="0" err="1"/>
              <a:t>from</a:t>
            </a:r>
            <a:r>
              <a:rPr lang="nl-BE" sz="1200" dirty="0"/>
              <a:t> editor or </a:t>
            </a:r>
            <a:r>
              <a:rPr lang="nl-BE" sz="1200" dirty="0" err="1"/>
              <a:t>global</a:t>
            </a:r>
            <a:r>
              <a:rPr lang="nl-BE" sz="1200" dirty="0"/>
              <a:t> species database)</a:t>
            </a:r>
          </a:p>
          <a:p>
            <a:pPr marL="214313" indent="-214313">
              <a:buFont typeface="Arial" pitchFamily="34" charset="0"/>
              <a:buChar char="•"/>
            </a:pPr>
            <a:r>
              <a:rPr lang="nl-BE" sz="1200" dirty="0"/>
              <a:t>“</a:t>
            </a:r>
            <a:r>
              <a:rPr lang="nl-BE" sz="1200" dirty="0" err="1"/>
              <a:t>Trusted</a:t>
            </a:r>
            <a:r>
              <a:rPr lang="nl-BE" sz="1200" dirty="0"/>
              <a:t>” (</a:t>
            </a:r>
            <a:r>
              <a:rPr lang="nl-BE" sz="1200" dirty="0" err="1"/>
              <a:t>from</a:t>
            </a:r>
            <a:r>
              <a:rPr lang="nl-BE" sz="1200" dirty="0"/>
              <a:t> </a:t>
            </a:r>
            <a:r>
              <a:rPr lang="nl-BE" sz="1200" dirty="0" err="1"/>
              <a:t>regional</a:t>
            </a:r>
            <a:r>
              <a:rPr lang="nl-BE" sz="1200" dirty="0"/>
              <a:t> or </a:t>
            </a:r>
            <a:r>
              <a:rPr lang="nl-BE" sz="1200" dirty="0" err="1"/>
              <a:t>thematic</a:t>
            </a:r>
            <a:r>
              <a:rPr lang="nl-BE" sz="1200" dirty="0"/>
              <a:t> species database)</a:t>
            </a:r>
          </a:p>
          <a:p>
            <a:pPr marL="214313" indent="-214313">
              <a:buFont typeface="Arial" pitchFamily="34" charset="0"/>
              <a:buChar char="•"/>
            </a:pPr>
            <a:r>
              <a:rPr lang="nl-BE" sz="1200" dirty="0"/>
              <a:t>“</a:t>
            </a:r>
            <a:r>
              <a:rPr lang="nl-BE" sz="1200" dirty="0" err="1"/>
              <a:t>unreviewed</a:t>
            </a:r>
            <a:r>
              <a:rPr lang="nl-BE" sz="1200" dirty="0"/>
              <a:t>” (</a:t>
            </a:r>
            <a:r>
              <a:rPr lang="nl-BE" sz="1200" dirty="0" err="1"/>
              <a:t>from</a:t>
            </a:r>
            <a:r>
              <a:rPr lang="nl-BE" sz="1200" dirty="0"/>
              <a:t> </a:t>
            </a:r>
            <a:r>
              <a:rPr lang="nl-BE" sz="1200" dirty="0" err="1"/>
              <a:t>other</a:t>
            </a:r>
            <a:r>
              <a:rPr lang="nl-BE" sz="1200" dirty="0"/>
              <a:t> sources)</a:t>
            </a: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001" t="25622" r="59913" b="59418"/>
          <a:stretch/>
        </p:blipFill>
        <p:spPr bwMode="auto">
          <a:xfrm>
            <a:off x="3977934" y="4029912"/>
            <a:ext cx="3947144" cy="10038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a:extLst>
              <a:ext uri="{FF2B5EF4-FFF2-40B4-BE49-F238E27FC236}">
                <a16:creationId xmlns:a16="http://schemas.microsoft.com/office/drawing/2014/main" id="{A194DC54-33D0-424B-9A72-946DF891BEEF}"/>
              </a:ext>
            </a:extLst>
          </p:cNvPr>
          <p:cNvPicPr>
            <a:picLocks noChangeAspect="1"/>
          </p:cNvPicPr>
          <p:nvPr/>
        </p:nvPicPr>
        <p:blipFill>
          <a:blip r:embed="rId4"/>
          <a:stretch>
            <a:fillRect/>
          </a:stretch>
        </p:blipFill>
        <p:spPr>
          <a:xfrm>
            <a:off x="3977934" y="4055686"/>
            <a:ext cx="3101803" cy="978125"/>
          </a:xfrm>
          <a:prstGeom prst="rect">
            <a:avLst/>
          </a:prstGeom>
        </p:spPr>
      </p:pic>
    </p:spTree>
    <p:extLst>
      <p:ext uri="{BB962C8B-B14F-4D97-AF65-F5344CB8AC3E}">
        <p14:creationId xmlns:p14="http://schemas.microsoft.com/office/powerpoint/2010/main" val="13466462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BE" sz="2400" dirty="0"/>
              <a:t>WoRMS – content for a single entry</a:t>
            </a:r>
          </a:p>
        </p:txBody>
      </p:sp>
      <p:sp>
        <p:nvSpPr>
          <p:cNvPr id="5" name="Content Placeholder 4"/>
          <p:cNvSpPr>
            <a:spLocks noGrp="1"/>
          </p:cNvSpPr>
          <p:nvPr>
            <p:ph idx="10"/>
          </p:nvPr>
        </p:nvSpPr>
        <p:spPr>
          <a:xfrm>
            <a:off x="2593689" y="855757"/>
            <a:ext cx="5064411" cy="4287743"/>
          </a:xfrm>
        </p:spPr>
        <p:txBody>
          <a:bodyPr/>
          <a:lstStyle/>
          <a:p>
            <a:r>
              <a:rPr lang="nl-BE" dirty="0" err="1"/>
              <a:t>Aphia</a:t>
            </a:r>
            <a:r>
              <a:rPr lang="nl-BE" dirty="0"/>
              <a:t>: a lot more </a:t>
            </a:r>
            <a:r>
              <a:rPr lang="nl-BE" dirty="0" err="1"/>
              <a:t>than</a:t>
            </a:r>
            <a:r>
              <a:rPr lang="nl-BE" dirty="0"/>
              <a:t> </a:t>
            </a:r>
            <a:r>
              <a:rPr lang="nl-BE" dirty="0" err="1"/>
              <a:t>just</a:t>
            </a:r>
            <a:r>
              <a:rPr lang="nl-BE" dirty="0"/>
              <a:t> taxon </a:t>
            </a:r>
            <a:r>
              <a:rPr lang="nl-BE" dirty="0" err="1"/>
              <a:t>names</a:t>
            </a:r>
            <a:r>
              <a:rPr lang="nl-BE" dirty="0"/>
              <a:t> &amp; </a:t>
            </a:r>
            <a:r>
              <a:rPr lang="nl-BE" dirty="0" err="1"/>
              <a:t>their</a:t>
            </a:r>
            <a:r>
              <a:rPr lang="nl-BE" dirty="0"/>
              <a:t> </a:t>
            </a:r>
            <a:r>
              <a:rPr lang="nl-BE" dirty="0" err="1"/>
              <a:t>relationship</a:t>
            </a:r>
            <a:r>
              <a:rPr lang="nl-BE" dirty="0"/>
              <a:t>…</a:t>
            </a:r>
          </a:p>
        </p:txBody>
      </p:sp>
      <p:grpSp>
        <p:nvGrpSpPr>
          <p:cNvPr id="6" name="Group 5"/>
          <p:cNvGrpSpPr/>
          <p:nvPr/>
        </p:nvGrpSpPr>
        <p:grpSpPr>
          <a:xfrm>
            <a:off x="2400335" y="1215639"/>
            <a:ext cx="3860045" cy="3618402"/>
            <a:chOff x="971600" y="404664"/>
            <a:chExt cx="5146726" cy="4824536"/>
          </a:xfrm>
        </p:grpSpPr>
        <p:grpSp>
          <p:nvGrpSpPr>
            <p:cNvPr id="7" name="Group 6"/>
            <p:cNvGrpSpPr/>
            <p:nvPr/>
          </p:nvGrpSpPr>
          <p:grpSpPr>
            <a:xfrm>
              <a:off x="1331640" y="674208"/>
              <a:ext cx="4444232" cy="4422955"/>
              <a:chOff x="1331640" y="674208"/>
              <a:chExt cx="4444232" cy="4422955"/>
            </a:xfrm>
          </p:grpSpPr>
          <p:grpSp>
            <p:nvGrpSpPr>
              <p:cNvPr id="9" name="Group 8"/>
              <p:cNvGrpSpPr/>
              <p:nvPr/>
            </p:nvGrpSpPr>
            <p:grpSpPr>
              <a:xfrm>
                <a:off x="1331640" y="674208"/>
                <a:ext cx="4444232" cy="4422955"/>
                <a:chOff x="1331640" y="674208"/>
                <a:chExt cx="4444232" cy="4422955"/>
              </a:xfrm>
            </p:grpSpPr>
            <p:sp>
              <p:nvSpPr>
                <p:cNvPr id="11" name="Flowchart: Magnetic Disk 10"/>
                <p:cNvSpPr/>
                <p:nvPr/>
              </p:nvSpPr>
              <p:spPr>
                <a:xfrm>
                  <a:off x="1331640" y="2060848"/>
                  <a:ext cx="1440160" cy="1016584"/>
                </a:xfrm>
                <a:prstGeom prst="flowChartMagneticDisk">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2" name="TextBox 11"/>
                <p:cNvSpPr txBox="1"/>
                <p:nvPr/>
              </p:nvSpPr>
              <p:spPr>
                <a:xfrm>
                  <a:off x="1331640" y="2483604"/>
                  <a:ext cx="1440160" cy="338555"/>
                </a:xfrm>
                <a:prstGeom prst="rect">
                  <a:avLst/>
                </a:prstGeom>
                <a:noFill/>
              </p:spPr>
              <p:txBody>
                <a:bodyPr wrap="square" rtlCol="0">
                  <a:spAutoFit/>
                </a:bodyPr>
                <a:lstStyle/>
                <a:p>
                  <a:pPr algn="ctr"/>
                  <a:r>
                    <a:rPr lang="nl-BE" sz="1050" dirty="0" err="1"/>
                    <a:t>Aphia</a:t>
                  </a:r>
                  <a:endParaRPr lang="nl-BE" sz="1050" dirty="0"/>
                </a:p>
              </p:txBody>
            </p:sp>
            <p:sp>
              <p:nvSpPr>
                <p:cNvPr id="13" name="TextBox 12"/>
                <p:cNvSpPr txBox="1"/>
                <p:nvPr/>
              </p:nvSpPr>
              <p:spPr>
                <a:xfrm>
                  <a:off x="3041831" y="712680"/>
                  <a:ext cx="2106235" cy="338555"/>
                </a:xfrm>
                <a:prstGeom prst="rect">
                  <a:avLst/>
                </a:prstGeom>
                <a:noFill/>
              </p:spPr>
              <p:txBody>
                <a:bodyPr wrap="square" rtlCol="0">
                  <a:spAutoFit/>
                </a:bodyPr>
                <a:lstStyle/>
                <a:p>
                  <a:r>
                    <a:rPr lang="nl-BE" sz="1050" dirty="0" err="1"/>
                    <a:t>Taxonomy</a:t>
                  </a:r>
                  <a:endParaRPr lang="nl-BE" sz="1050" dirty="0"/>
                </a:p>
              </p:txBody>
            </p:sp>
            <p:sp>
              <p:nvSpPr>
                <p:cNvPr id="14" name="TextBox 13"/>
                <p:cNvSpPr txBox="1"/>
                <p:nvPr/>
              </p:nvSpPr>
              <p:spPr>
                <a:xfrm>
                  <a:off x="4788023" y="1969094"/>
                  <a:ext cx="987849" cy="338555"/>
                </a:xfrm>
                <a:prstGeom prst="rect">
                  <a:avLst/>
                </a:prstGeom>
                <a:noFill/>
              </p:spPr>
              <p:txBody>
                <a:bodyPr wrap="square" rtlCol="0">
                  <a:spAutoFit/>
                </a:bodyPr>
                <a:lstStyle/>
                <a:p>
                  <a:r>
                    <a:rPr lang="nl-BE" sz="1050" dirty="0"/>
                    <a:t>Sources</a:t>
                  </a:r>
                </a:p>
              </p:txBody>
            </p:sp>
            <p:sp>
              <p:nvSpPr>
                <p:cNvPr id="15" name="TextBox 14"/>
                <p:cNvSpPr txBox="1"/>
                <p:nvPr/>
              </p:nvSpPr>
              <p:spPr>
                <a:xfrm>
                  <a:off x="3041831" y="1138153"/>
                  <a:ext cx="2340260" cy="338555"/>
                </a:xfrm>
                <a:prstGeom prst="rect">
                  <a:avLst/>
                </a:prstGeom>
                <a:noFill/>
              </p:spPr>
              <p:txBody>
                <a:bodyPr wrap="square" rtlCol="0">
                  <a:spAutoFit/>
                </a:bodyPr>
                <a:lstStyle/>
                <a:p>
                  <a:r>
                    <a:rPr lang="nl-BE" sz="1050" dirty="0"/>
                    <a:t>Distribution</a:t>
                  </a:r>
                </a:p>
              </p:txBody>
            </p:sp>
            <p:sp>
              <p:nvSpPr>
                <p:cNvPr id="16" name="TextBox 15"/>
                <p:cNvSpPr txBox="1"/>
                <p:nvPr/>
              </p:nvSpPr>
              <p:spPr>
                <a:xfrm>
                  <a:off x="3062541" y="1563627"/>
                  <a:ext cx="1878008" cy="338555"/>
                </a:xfrm>
                <a:prstGeom prst="rect">
                  <a:avLst/>
                </a:prstGeom>
                <a:noFill/>
              </p:spPr>
              <p:txBody>
                <a:bodyPr wrap="square" rtlCol="0">
                  <a:spAutoFit/>
                </a:bodyPr>
                <a:lstStyle/>
                <a:p>
                  <a:r>
                    <a:rPr lang="nl-BE" sz="1050" dirty="0" err="1"/>
                    <a:t>Attributes</a:t>
                  </a:r>
                  <a:endParaRPr lang="nl-BE" sz="1050" dirty="0"/>
                </a:p>
              </p:txBody>
            </p:sp>
            <p:sp>
              <p:nvSpPr>
                <p:cNvPr id="17" name="TextBox 16"/>
                <p:cNvSpPr txBox="1"/>
                <p:nvPr/>
              </p:nvSpPr>
              <p:spPr>
                <a:xfrm>
                  <a:off x="3063523" y="3710457"/>
                  <a:ext cx="956552" cy="338555"/>
                </a:xfrm>
                <a:prstGeom prst="rect">
                  <a:avLst/>
                </a:prstGeom>
                <a:noFill/>
              </p:spPr>
              <p:txBody>
                <a:bodyPr wrap="square" rtlCol="0">
                  <a:spAutoFit/>
                </a:bodyPr>
                <a:lstStyle/>
                <a:p>
                  <a:r>
                    <a:rPr lang="nl-BE" sz="1050" dirty="0"/>
                    <a:t>Links</a:t>
                  </a:r>
                </a:p>
              </p:txBody>
            </p:sp>
            <p:sp>
              <p:nvSpPr>
                <p:cNvPr id="18" name="TextBox 17"/>
                <p:cNvSpPr txBox="1"/>
                <p:nvPr/>
              </p:nvSpPr>
              <p:spPr>
                <a:xfrm>
                  <a:off x="3063523" y="3284984"/>
                  <a:ext cx="936104" cy="338555"/>
                </a:xfrm>
                <a:prstGeom prst="rect">
                  <a:avLst/>
                </a:prstGeom>
                <a:noFill/>
              </p:spPr>
              <p:txBody>
                <a:bodyPr wrap="square" rtlCol="0">
                  <a:spAutoFit/>
                </a:bodyPr>
                <a:lstStyle/>
                <a:p>
                  <a:r>
                    <a:rPr lang="nl-BE" sz="1050" dirty="0" err="1"/>
                    <a:t>Notes</a:t>
                  </a:r>
                  <a:endParaRPr lang="nl-BE" sz="1050" dirty="0"/>
                </a:p>
              </p:txBody>
            </p:sp>
            <p:sp>
              <p:nvSpPr>
                <p:cNvPr id="19" name="TextBox 18"/>
                <p:cNvSpPr txBox="1"/>
                <p:nvPr/>
              </p:nvSpPr>
              <p:spPr>
                <a:xfrm>
                  <a:off x="3095836" y="4150422"/>
                  <a:ext cx="1080120" cy="338555"/>
                </a:xfrm>
                <a:prstGeom prst="rect">
                  <a:avLst/>
                </a:prstGeom>
                <a:noFill/>
              </p:spPr>
              <p:txBody>
                <a:bodyPr wrap="square" rtlCol="0">
                  <a:spAutoFit/>
                </a:bodyPr>
                <a:lstStyle/>
                <a:p>
                  <a:r>
                    <a:rPr lang="nl-BE" sz="1050" dirty="0"/>
                    <a:t>Images</a:t>
                  </a:r>
                </a:p>
              </p:txBody>
            </p:sp>
            <p:sp>
              <p:nvSpPr>
                <p:cNvPr id="20" name="TextBox 19"/>
                <p:cNvSpPr txBox="1"/>
                <p:nvPr/>
              </p:nvSpPr>
              <p:spPr>
                <a:xfrm>
                  <a:off x="3062541" y="4543166"/>
                  <a:ext cx="2626447" cy="553997"/>
                </a:xfrm>
                <a:prstGeom prst="rect">
                  <a:avLst/>
                </a:prstGeom>
                <a:noFill/>
              </p:spPr>
              <p:txBody>
                <a:bodyPr wrap="square" rtlCol="0">
                  <a:spAutoFit/>
                </a:bodyPr>
                <a:lstStyle/>
                <a:p>
                  <a:r>
                    <a:rPr lang="nl-BE" sz="1050" dirty="0" err="1"/>
                    <a:t>Internal</a:t>
                  </a:r>
                  <a:r>
                    <a:rPr lang="nl-BE" sz="1050" dirty="0"/>
                    <a:t> database management</a:t>
                  </a:r>
                </a:p>
              </p:txBody>
            </p:sp>
            <p:sp>
              <p:nvSpPr>
                <p:cNvPr id="21" name="TextBox 20"/>
                <p:cNvSpPr txBox="1"/>
                <p:nvPr/>
              </p:nvSpPr>
              <p:spPr>
                <a:xfrm>
                  <a:off x="3062541" y="1989098"/>
                  <a:ext cx="1509459" cy="338555"/>
                </a:xfrm>
                <a:prstGeom prst="rect">
                  <a:avLst/>
                </a:prstGeom>
                <a:noFill/>
              </p:spPr>
              <p:txBody>
                <a:bodyPr wrap="square" rtlCol="0">
                  <a:spAutoFit/>
                </a:bodyPr>
                <a:lstStyle/>
                <a:p>
                  <a:r>
                    <a:rPr lang="nl-BE" sz="1050" dirty="0"/>
                    <a:t>Specimen</a:t>
                  </a:r>
                </a:p>
              </p:txBody>
            </p:sp>
            <p:sp>
              <p:nvSpPr>
                <p:cNvPr id="22" name="TextBox 21"/>
                <p:cNvSpPr txBox="1"/>
                <p:nvPr/>
              </p:nvSpPr>
              <p:spPr>
                <a:xfrm>
                  <a:off x="3041831" y="2414572"/>
                  <a:ext cx="1855895" cy="338555"/>
                </a:xfrm>
                <a:prstGeom prst="rect">
                  <a:avLst/>
                </a:prstGeom>
                <a:noFill/>
              </p:spPr>
              <p:txBody>
                <a:bodyPr wrap="square" rtlCol="0">
                  <a:spAutoFit/>
                </a:bodyPr>
                <a:lstStyle/>
                <a:p>
                  <a:r>
                    <a:rPr lang="nl-BE" sz="1050" dirty="0" err="1"/>
                    <a:t>Vernacular</a:t>
                  </a:r>
                  <a:r>
                    <a:rPr lang="nl-BE" sz="1050" dirty="0"/>
                    <a:t> </a:t>
                  </a:r>
                  <a:r>
                    <a:rPr lang="nl-BE" sz="1050" dirty="0" err="1"/>
                    <a:t>names</a:t>
                  </a:r>
                  <a:endParaRPr lang="nl-BE" sz="1050" dirty="0"/>
                </a:p>
              </p:txBody>
            </p:sp>
            <p:sp>
              <p:nvSpPr>
                <p:cNvPr id="23" name="Left Brace 22"/>
                <p:cNvSpPr/>
                <p:nvPr/>
              </p:nvSpPr>
              <p:spPr>
                <a:xfrm>
                  <a:off x="2879812" y="674208"/>
                  <a:ext cx="324036" cy="417550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sz="1050"/>
                </a:p>
              </p:txBody>
            </p:sp>
            <p:sp>
              <p:nvSpPr>
                <p:cNvPr id="24" name="TextBox 23"/>
                <p:cNvSpPr txBox="1"/>
                <p:nvPr/>
              </p:nvSpPr>
              <p:spPr>
                <a:xfrm>
                  <a:off x="3062636" y="2849509"/>
                  <a:ext cx="1914876" cy="338555"/>
                </a:xfrm>
                <a:prstGeom prst="rect">
                  <a:avLst/>
                </a:prstGeom>
                <a:noFill/>
              </p:spPr>
              <p:txBody>
                <a:bodyPr wrap="square" rtlCol="0">
                  <a:spAutoFit/>
                </a:bodyPr>
                <a:lstStyle/>
                <a:p>
                  <a:r>
                    <a:rPr lang="nl-BE" sz="1050" dirty="0" err="1"/>
                    <a:t>Identification</a:t>
                  </a:r>
                  <a:r>
                    <a:rPr lang="nl-BE" sz="1050" dirty="0"/>
                    <a:t> </a:t>
                  </a:r>
                  <a:r>
                    <a:rPr lang="nl-BE" sz="1050" dirty="0" err="1"/>
                    <a:t>keys</a:t>
                  </a:r>
                  <a:endParaRPr lang="nl-BE" sz="1050" dirty="0"/>
                </a:p>
              </p:txBody>
            </p:sp>
          </p:grpSp>
          <p:sp>
            <p:nvSpPr>
              <p:cNvPr id="10" name="Arc 9"/>
              <p:cNvSpPr/>
              <p:nvPr/>
            </p:nvSpPr>
            <p:spPr>
              <a:xfrm>
                <a:off x="4355976" y="730435"/>
                <a:ext cx="360040" cy="2862326"/>
              </a:xfrm>
              <a:prstGeom prst="arc">
                <a:avLst>
                  <a:gd name="adj1" fmla="val 16260388"/>
                  <a:gd name="adj2" fmla="val 528771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sz="1050"/>
              </a:p>
            </p:txBody>
          </p:sp>
        </p:grpSp>
        <p:sp>
          <p:nvSpPr>
            <p:cNvPr id="8" name="Rectangle 7"/>
            <p:cNvSpPr/>
            <p:nvPr/>
          </p:nvSpPr>
          <p:spPr>
            <a:xfrm>
              <a:off x="971600" y="404664"/>
              <a:ext cx="5146726" cy="4824536"/>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grpSp>
      <p:grpSp>
        <p:nvGrpSpPr>
          <p:cNvPr id="27" name="Group 26"/>
          <p:cNvGrpSpPr/>
          <p:nvPr/>
        </p:nvGrpSpPr>
        <p:grpSpPr>
          <a:xfrm>
            <a:off x="4686691" y="1329612"/>
            <a:ext cx="3395699" cy="1061829"/>
            <a:chOff x="4724922" y="1772816"/>
            <a:chExt cx="4527598" cy="1415771"/>
          </a:xfrm>
        </p:grpSpPr>
        <p:sp>
          <p:nvSpPr>
            <p:cNvPr id="4" name="Rectangle 3"/>
            <p:cNvSpPr/>
            <p:nvPr/>
          </p:nvSpPr>
          <p:spPr>
            <a:xfrm>
              <a:off x="6624736" y="1772816"/>
              <a:ext cx="2627784" cy="1415771"/>
            </a:xfrm>
            <a:prstGeom prst="rect">
              <a:avLst/>
            </a:prstGeom>
          </p:spPr>
          <p:txBody>
            <a:bodyPr wrap="square">
              <a:spAutoFit/>
            </a:bodyPr>
            <a:lstStyle/>
            <a:p>
              <a:endParaRPr lang="nl-BE" sz="900" dirty="0"/>
            </a:p>
            <a:p>
              <a:pPr marL="477441" lvl="1" indent="-214313">
                <a:buFont typeface="Wingdings" panose="05000000000000000000" pitchFamily="2" charset="2"/>
                <a:buChar char="ü"/>
              </a:pPr>
              <a:r>
                <a:rPr lang="nl-BE" sz="900" dirty="0" err="1"/>
                <a:t>Feeding</a:t>
              </a:r>
              <a:r>
                <a:rPr lang="nl-BE" sz="900" dirty="0"/>
                <a:t> type</a:t>
              </a:r>
            </a:p>
            <a:p>
              <a:pPr marL="477441" lvl="1" indent="-214313">
                <a:buFont typeface="Wingdings" panose="05000000000000000000" pitchFamily="2" charset="2"/>
                <a:buChar char="ü"/>
              </a:pPr>
              <a:r>
                <a:rPr lang="nl-BE" sz="900" dirty="0"/>
                <a:t>Host-parasite relations</a:t>
              </a:r>
            </a:p>
            <a:p>
              <a:pPr marL="477441" lvl="1" indent="-214313">
                <a:buFont typeface="Wingdings" panose="05000000000000000000" pitchFamily="2" charset="2"/>
                <a:buChar char="ü"/>
              </a:pPr>
              <a:r>
                <a:rPr lang="nl-BE" sz="900" dirty="0"/>
                <a:t>Body </a:t>
              </a:r>
              <a:r>
                <a:rPr lang="nl-BE" sz="900" dirty="0" err="1"/>
                <a:t>size</a:t>
              </a:r>
              <a:endParaRPr lang="nl-BE" sz="900" dirty="0"/>
            </a:p>
            <a:p>
              <a:pPr marL="477441" lvl="1" indent="-214313">
                <a:buFont typeface="Wingdings" panose="05000000000000000000" pitchFamily="2" charset="2"/>
                <a:buChar char="ü"/>
              </a:pPr>
              <a:r>
                <a:rPr lang="nl-BE" sz="900" dirty="0"/>
                <a:t>Fossil range</a:t>
              </a:r>
            </a:p>
            <a:p>
              <a:pPr marL="477441" lvl="1" indent="-214313">
                <a:buFont typeface="Wingdings" panose="05000000000000000000" pitchFamily="2" charset="2"/>
                <a:buChar char="ü"/>
              </a:pPr>
              <a:r>
                <a:rPr lang="nl-BE" sz="900" dirty="0" err="1"/>
                <a:t>Skeleton</a:t>
              </a:r>
              <a:r>
                <a:rPr lang="nl-BE" sz="900" dirty="0"/>
                <a:t> (</a:t>
              </a:r>
              <a:r>
                <a:rPr lang="nl-BE" sz="900" dirty="0" err="1"/>
                <a:t>calcareous</a:t>
              </a:r>
              <a:r>
                <a:rPr lang="nl-BE" sz="900" dirty="0"/>
                <a:t> or </a:t>
              </a:r>
              <a:r>
                <a:rPr lang="nl-BE" sz="900" dirty="0" err="1"/>
                <a:t>not</a:t>
              </a:r>
              <a:r>
                <a:rPr lang="nl-BE" sz="900" dirty="0"/>
                <a:t>)</a:t>
              </a:r>
            </a:p>
          </p:txBody>
        </p:sp>
        <p:cxnSp>
          <p:nvCxnSpPr>
            <p:cNvPr id="26" name="Straight Arrow Connector 25"/>
            <p:cNvCxnSpPr/>
            <p:nvPr/>
          </p:nvCxnSpPr>
          <p:spPr>
            <a:xfrm flipV="1">
              <a:off x="4724922" y="2372980"/>
              <a:ext cx="2223342" cy="56072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7231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2"/>
          </p:nvPr>
        </p:nvSpPr>
        <p:spPr/>
        <p:txBody>
          <a:bodyPr>
            <a:normAutofit fontScale="25000" lnSpcReduction="20000"/>
          </a:bodyPr>
          <a:lstStyle/>
          <a:p>
            <a:endParaRPr lang="nl-BE"/>
          </a:p>
        </p:txBody>
      </p:sp>
      <p:sp>
        <p:nvSpPr>
          <p:cNvPr id="8" name="Title 1"/>
          <p:cNvSpPr>
            <a:spLocks noGrp="1"/>
          </p:cNvSpPr>
          <p:nvPr>
            <p:ph type="title"/>
          </p:nvPr>
        </p:nvSpPr>
        <p:spPr>
          <a:xfrm>
            <a:off x="2593689" y="314575"/>
            <a:ext cx="5064411" cy="421560"/>
          </a:xfrm>
        </p:spPr>
        <p:txBody>
          <a:bodyPr>
            <a:normAutofit/>
          </a:bodyPr>
          <a:lstStyle/>
          <a:p>
            <a:r>
              <a:rPr lang="nl-BE" sz="2400" dirty="0"/>
              <a:t>WoRMS – content for a single entry</a:t>
            </a:r>
          </a:p>
        </p:txBody>
      </p:sp>
      <p:sp>
        <p:nvSpPr>
          <p:cNvPr id="9" name="Content Placeholder 4"/>
          <p:cNvSpPr>
            <a:spLocks noGrp="1"/>
          </p:cNvSpPr>
          <p:nvPr>
            <p:ph idx="10"/>
          </p:nvPr>
        </p:nvSpPr>
        <p:spPr>
          <a:xfrm>
            <a:off x="2170778" y="672948"/>
            <a:ext cx="5910231" cy="4287743"/>
          </a:xfrm>
        </p:spPr>
        <p:txBody>
          <a:bodyPr/>
          <a:lstStyle/>
          <a:p>
            <a:r>
              <a:rPr lang="nl-BE" sz="1400" b="1" dirty="0" err="1"/>
              <a:t>Minimal</a:t>
            </a:r>
            <a:endParaRPr lang="nl-BE" sz="1400" b="1" dirty="0"/>
          </a:p>
          <a:p>
            <a:pPr marL="428625" indent="-214313">
              <a:buFont typeface="Arial" panose="020B0604020202020204" pitchFamily="34" charset="0"/>
              <a:buChar char="•"/>
            </a:pPr>
            <a:r>
              <a:rPr lang="nl-BE" sz="1200" dirty="0">
                <a:latin typeface="+mn-lt"/>
              </a:rPr>
              <a:t>Species name - </a:t>
            </a:r>
            <a:r>
              <a:rPr lang="nl-BE" sz="1200" dirty="0" err="1">
                <a:latin typeface="+mn-lt"/>
              </a:rPr>
              <a:t>authority</a:t>
            </a:r>
            <a:r>
              <a:rPr lang="nl-BE" sz="1200" dirty="0">
                <a:latin typeface="+mn-lt"/>
              </a:rPr>
              <a:t> &amp; </a:t>
            </a:r>
            <a:r>
              <a:rPr lang="nl-BE" sz="1200" dirty="0" err="1">
                <a:latin typeface="+mn-lt"/>
              </a:rPr>
              <a:t>publication</a:t>
            </a:r>
            <a:r>
              <a:rPr lang="nl-BE" sz="1200" dirty="0">
                <a:latin typeface="+mn-lt"/>
              </a:rPr>
              <a:t> </a:t>
            </a:r>
            <a:r>
              <a:rPr lang="nl-BE" sz="1200" dirty="0" err="1">
                <a:latin typeface="+mn-lt"/>
              </a:rPr>
              <a:t>year</a:t>
            </a:r>
            <a:r>
              <a:rPr lang="nl-BE" sz="1200" dirty="0">
                <a:latin typeface="+mn-lt"/>
              </a:rPr>
              <a:t> - </a:t>
            </a:r>
            <a:r>
              <a:rPr lang="nl-BE" sz="1200" dirty="0" err="1">
                <a:latin typeface="+mn-lt"/>
              </a:rPr>
              <a:t>higher</a:t>
            </a:r>
            <a:r>
              <a:rPr lang="nl-BE" sz="1200" dirty="0">
                <a:latin typeface="+mn-lt"/>
              </a:rPr>
              <a:t> </a:t>
            </a:r>
            <a:r>
              <a:rPr lang="nl-BE" sz="1200" dirty="0" err="1">
                <a:latin typeface="+mn-lt"/>
              </a:rPr>
              <a:t>classification</a:t>
            </a:r>
            <a:endParaRPr lang="nl-BE" sz="1200" dirty="0">
              <a:latin typeface="+mn-lt"/>
            </a:endParaRPr>
          </a:p>
          <a:p>
            <a:pPr marL="428625" indent="-214313">
              <a:buFont typeface="Arial" panose="020B0604020202020204" pitchFamily="34" charset="0"/>
              <a:buChar char="•"/>
            </a:pPr>
            <a:r>
              <a:rPr lang="nl-BE" sz="1200" dirty="0">
                <a:latin typeface="+mn-lt"/>
              </a:rPr>
              <a:t>Environment</a:t>
            </a:r>
          </a:p>
          <a:p>
            <a:pPr marL="428625" indent="-214313">
              <a:buFont typeface="Arial" panose="020B0604020202020204" pitchFamily="34" charset="0"/>
              <a:buChar char="•"/>
            </a:pPr>
            <a:r>
              <a:rPr lang="nl-BE" sz="1200" dirty="0">
                <a:latin typeface="+mn-lt"/>
              </a:rPr>
              <a:t>Status (recent – </a:t>
            </a:r>
            <a:r>
              <a:rPr lang="nl-BE" sz="1200" dirty="0" err="1">
                <a:latin typeface="+mn-lt"/>
              </a:rPr>
              <a:t>fossil</a:t>
            </a:r>
            <a:r>
              <a:rPr lang="nl-BE" sz="1200" dirty="0">
                <a:latin typeface="+mn-lt"/>
              </a:rPr>
              <a:t> – recent &amp; </a:t>
            </a:r>
            <a:r>
              <a:rPr lang="nl-BE" sz="1200" dirty="0" err="1">
                <a:latin typeface="+mn-lt"/>
              </a:rPr>
              <a:t>fossil</a:t>
            </a:r>
            <a:r>
              <a:rPr lang="nl-BE" sz="1200" dirty="0">
                <a:latin typeface="+mn-lt"/>
              </a:rPr>
              <a:t>)</a:t>
            </a:r>
          </a:p>
          <a:p>
            <a:pPr marL="214313" indent="-214313">
              <a:buFontTx/>
              <a:buChar char="-"/>
            </a:pPr>
            <a:endParaRPr lang="nl-BE" sz="1200" dirty="0"/>
          </a:p>
          <a:p>
            <a:r>
              <a:rPr lang="nl-BE" sz="1400" b="1" dirty="0" err="1"/>
              <a:t>Highly</a:t>
            </a:r>
            <a:r>
              <a:rPr lang="nl-BE" sz="1400" b="1" dirty="0"/>
              <a:t> </a:t>
            </a:r>
            <a:r>
              <a:rPr lang="nl-BE" sz="1400" b="1" dirty="0" err="1"/>
              <a:t>desired</a:t>
            </a:r>
            <a:endParaRPr lang="nl-BE" sz="1400" b="1" dirty="0"/>
          </a:p>
          <a:p>
            <a:pPr marL="428625" indent="-214313">
              <a:buFont typeface="Arial" panose="020B0604020202020204" pitchFamily="34" charset="0"/>
              <a:buChar char="•"/>
            </a:pPr>
            <a:r>
              <a:rPr lang="nl-BE" sz="1200" dirty="0" err="1">
                <a:latin typeface="+mn-lt"/>
              </a:rPr>
              <a:t>Basionym</a:t>
            </a:r>
            <a:endParaRPr lang="nl-BE" sz="1200" dirty="0">
              <a:latin typeface="+mn-lt"/>
            </a:endParaRPr>
          </a:p>
          <a:p>
            <a:pPr marL="428625" indent="-214313">
              <a:buFont typeface="Arial" panose="020B0604020202020204" pitchFamily="34" charset="0"/>
              <a:buChar char="•"/>
            </a:pPr>
            <a:r>
              <a:rPr lang="nl-BE" sz="1200" dirty="0">
                <a:latin typeface="+mn-lt"/>
              </a:rPr>
              <a:t>Reference of </a:t>
            </a:r>
            <a:r>
              <a:rPr lang="nl-BE" sz="1200" dirty="0" err="1">
                <a:latin typeface="+mn-lt"/>
              </a:rPr>
              <a:t>original</a:t>
            </a:r>
            <a:r>
              <a:rPr lang="nl-BE" sz="1200" dirty="0">
                <a:latin typeface="+mn-lt"/>
              </a:rPr>
              <a:t> </a:t>
            </a:r>
            <a:r>
              <a:rPr lang="nl-BE" sz="1200" dirty="0" err="1">
                <a:latin typeface="+mn-lt"/>
              </a:rPr>
              <a:t>publication</a:t>
            </a:r>
            <a:endParaRPr lang="nl-BE" sz="1200" dirty="0">
              <a:latin typeface="+mn-lt"/>
            </a:endParaRPr>
          </a:p>
          <a:p>
            <a:pPr marL="428625" indent="-214313">
              <a:buFont typeface="Arial" panose="020B0604020202020204" pitchFamily="34" charset="0"/>
              <a:buChar char="•"/>
            </a:pPr>
            <a:r>
              <a:rPr lang="nl-BE" sz="1200" dirty="0" err="1">
                <a:latin typeface="+mn-lt"/>
              </a:rPr>
              <a:t>Holotype</a:t>
            </a:r>
            <a:r>
              <a:rPr lang="nl-BE" sz="1200" dirty="0">
                <a:latin typeface="+mn-lt"/>
              </a:rPr>
              <a:t> information (type </a:t>
            </a:r>
            <a:r>
              <a:rPr lang="nl-BE" sz="1200" dirty="0" err="1">
                <a:latin typeface="+mn-lt"/>
              </a:rPr>
              <a:t>locality</a:t>
            </a:r>
            <a:r>
              <a:rPr lang="nl-BE" sz="1200" dirty="0">
                <a:latin typeface="+mn-lt"/>
              </a:rPr>
              <a:t>, museum </a:t>
            </a:r>
            <a:r>
              <a:rPr lang="nl-BE" sz="1200" dirty="0" err="1">
                <a:latin typeface="+mn-lt"/>
              </a:rPr>
              <a:t>collection</a:t>
            </a:r>
            <a:r>
              <a:rPr lang="nl-BE" sz="1200" dirty="0">
                <a:latin typeface="+mn-lt"/>
              </a:rPr>
              <a:t>, </a:t>
            </a:r>
            <a:r>
              <a:rPr lang="nl-BE" sz="1200" dirty="0" err="1">
                <a:latin typeface="+mn-lt"/>
              </a:rPr>
              <a:t>number</a:t>
            </a:r>
            <a:r>
              <a:rPr lang="nl-BE" sz="1200" dirty="0">
                <a:latin typeface="+mn-lt"/>
              </a:rPr>
              <a:t> …)</a:t>
            </a:r>
          </a:p>
          <a:p>
            <a:pPr lvl="1" indent="0">
              <a:buNone/>
            </a:pPr>
            <a:endParaRPr lang="nl-BE" dirty="0">
              <a:latin typeface="+mn-lt"/>
            </a:endParaRPr>
          </a:p>
          <a:p>
            <a:r>
              <a:rPr lang="nl-BE" sz="1400" b="1" dirty="0" err="1"/>
              <a:t>Optional</a:t>
            </a:r>
            <a:endParaRPr lang="nl-BE" sz="1400" b="1" dirty="0"/>
          </a:p>
          <a:p>
            <a:pPr marL="428625" indent="-214313">
              <a:buFont typeface="Arial" panose="020B0604020202020204" pitchFamily="34" charset="0"/>
              <a:buChar char="•"/>
            </a:pPr>
            <a:r>
              <a:rPr lang="nl-BE" sz="1200" dirty="0" err="1"/>
              <a:t>Additional</a:t>
            </a:r>
            <a:r>
              <a:rPr lang="nl-BE" sz="1200" dirty="0"/>
              <a:t> </a:t>
            </a:r>
            <a:r>
              <a:rPr lang="nl-BE" sz="1200" dirty="0" err="1"/>
              <a:t>syonyms</a:t>
            </a:r>
            <a:r>
              <a:rPr lang="nl-BE" sz="1200" dirty="0"/>
              <a:t>, </a:t>
            </a:r>
            <a:r>
              <a:rPr lang="nl-BE" sz="1200" dirty="0" err="1"/>
              <a:t>references</a:t>
            </a:r>
            <a:r>
              <a:rPr lang="nl-BE" sz="1200" dirty="0"/>
              <a:t>, images, </a:t>
            </a:r>
            <a:r>
              <a:rPr lang="nl-BE" sz="1200" dirty="0" err="1"/>
              <a:t>morphological</a:t>
            </a:r>
            <a:r>
              <a:rPr lang="nl-BE" sz="1200" dirty="0"/>
              <a:t> </a:t>
            </a:r>
            <a:r>
              <a:rPr lang="nl-BE" sz="1200" dirty="0" err="1"/>
              <a:t>description</a:t>
            </a:r>
            <a:r>
              <a:rPr lang="nl-BE" sz="1200" dirty="0"/>
              <a:t>, </a:t>
            </a:r>
            <a:r>
              <a:rPr lang="nl-BE" sz="1200" dirty="0" err="1"/>
              <a:t>distribution</a:t>
            </a:r>
            <a:r>
              <a:rPr lang="nl-BE" sz="1200" dirty="0"/>
              <a:t>, </a:t>
            </a:r>
            <a:r>
              <a:rPr lang="nl-BE" sz="1200" dirty="0" err="1"/>
              <a:t>ecological</a:t>
            </a:r>
            <a:r>
              <a:rPr lang="nl-BE" sz="1200" dirty="0"/>
              <a:t> information (</a:t>
            </a:r>
            <a:r>
              <a:rPr lang="nl-BE" sz="1200" dirty="0" err="1"/>
              <a:t>feeding</a:t>
            </a:r>
            <a:r>
              <a:rPr lang="nl-BE" sz="1200" dirty="0"/>
              <a:t> type, host-</a:t>
            </a:r>
            <a:r>
              <a:rPr lang="nl-BE" sz="1200" dirty="0" err="1"/>
              <a:t>parasite</a:t>
            </a:r>
            <a:r>
              <a:rPr lang="nl-BE" sz="1200" dirty="0"/>
              <a:t> </a:t>
            </a:r>
            <a:r>
              <a:rPr lang="nl-BE" sz="1200" dirty="0" err="1"/>
              <a:t>relation</a:t>
            </a:r>
            <a:r>
              <a:rPr lang="nl-BE" sz="1200" dirty="0"/>
              <a:t> …), web links &amp; </a:t>
            </a:r>
            <a:r>
              <a:rPr lang="nl-BE" sz="1200" dirty="0" err="1"/>
              <a:t>pdfs</a:t>
            </a:r>
            <a:endParaRPr lang="nl-BE" sz="1200" dirty="0"/>
          </a:p>
        </p:txBody>
      </p:sp>
    </p:spTree>
    <p:extLst>
      <p:ext uri="{BB962C8B-B14F-4D97-AF65-F5344CB8AC3E}">
        <p14:creationId xmlns:p14="http://schemas.microsoft.com/office/powerpoint/2010/main" val="2855924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5506" y="205978"/>
            <a:ext cx="7283152" cy="367550"/>
          </a:xfrm>
        </p:spPr>
        <p:txBody>
          <a:bodyPr/>
          <a:lstStyle/>
          <a:p>
            <a:r>
              <a:rPr lang="nl-BE" sz="2400" dirty="0" err="1"/>
              <a:t>WoRMS</a:t>
            </a:r>
            <a:r>
              <a:rPr lang="nl-BE" sz="2400" dirty="0"/>
              <a:t> – </a:t>
            </a:r>
            <a:r>
              <a:rPr lang="nl-BE" sz="2400" dirty="0" err="1"/>
              <a:t>where</a:t>
            </a:r>
            <a:r>
              <a:rPr lang="nl-BE" sz="2400" dirty="0"/>
              <a:t> are we? </a:t>
            </a:r>
            <a:r>
              <a:rPr lang="nl-BE" sz="2400" dirty="0" err="1"/>
              <a:t>Some</a:t>
            </a:r>
            <a:r>
              <a:rPr lang="nl-BE" sz="2400" dirty="0"/>
              <a:t> </a:t>
            </a:r>
            <a:r>
              <a:rPr lang="nl-BE" sz="2400" dirty="0" err="1"/>
              <a:t>number</a:t>
            </a:r>
            <a:r>
              <a:rPr lang="nl-BE" sz="2400" dirty="0"/>
              <a:t> </a:t>
            </a:r>
            <a:r>
              <a:rPr lang="nl-BE" sz="2400" dirty="0" err="1"/>
              <a:t>crunching</a:t>
            </a:r>
            <a:r>
              <a:rPr lang="nl-BE" sz="2400" dirty="0"/>
              <a:t>…</a:t>
            </a:r>
          </a:p>
        </p:txBody>
      </p:sp>
      <p:sp>
        <p:nvSpPr>
          <p:cNvPr id="4" name="Content Placeholder 2"/>
          <p:cNvSpPr txBox="1">
            <a:spLocks/>
          </p:cNvSpPr>
          <p:nvPr/>
        </p:nvSpPr>
        <p:spPr>
          <a:xfrm>
            <a:off x="2411760" y="842750"/>
            <a:ext cx="5246340" cy="4031667"/>
          </a:xfrm>
          <a:prstGeom prst="rect">
            <a:avLst/>
          </a:prstGeom>
        </p:spPr>
        <p:txBody>
          <a:bodyPr vert="horz" lIns="68580" tIns="34290" rIns="68580" bIns="34290" rtlCol="0">
            <a:normAutofit/>
          </a:bodyPr>
          <a:lstStyle>
            <a:lvl1pPr marL="342900" indent="-342900" algn="l" defTabSz="914400" rtl="0" eaLnBrk="1" latinLnBrk="0" hangingPunct="1">
              <a:spcBef>
                <a:spcPts val="600"/>
              </a:spcBef>
              <a:buFont typeface="Arial" pitchFamily="34" charset="0"/>
              <a:buChar char="•"/>
              <a:defRPr sz="1600" b="0" kern="1200">
                <a:solidFill>
                  <a:srgbClr val="004F61"/>
                </a:solidFill>
                <a:latin typeface="+mn-lt"/>
                <a:ea typeface="Verdana" pitchFamily="34" charset="0"/>
                <a:cs typeface="Verdana" pitchFamily="34" charset="0"/>
              </a:defRPr>
            </a:lvl1pPr>
            <a:lvl2pPr marL="742950" indent="-285750" algn="l" defTabSz="914400" rtl="0" eaLnBrk="1" latinLnBrk="0" hangingPunct="1">
              <a:spcBef>
                <a:spcPts val="600"/>
              </a:spcBef>
              <a:buFont typeface="Arial" pitchFamily="34" charset="0"/>
              <a:buChar char="–"/>
              <a:defRPr sz="1400" kern="1200">
                <a:solidFill>
                  <a:schemeClr val="tx1"/>
                </a:solidFill>
                <a:latin typeface="+mn-lt"/>
                <a:ea typeface="Verdana" pitchFamily="34" charset="0"/>
                <a:cs typeface="Verdana" pitchFamily="34" charset="0"/>
              </a:defRPr>
            </a:lvl2pPr>
            <a:lvl3pPr marL="1143000" indent="-228600" algn="l" defTabSz="914400" rtl="0" eaLnBrk="1" latinLnBrk="0" hangingPunct="1">
              <a:spcBef>
                <a:spcPts val="600"/>
              </a:spcBef>
              <a:buFont typeface="Arial" pitchFamily="34" charset="0"/>
              <a:buChar char="•"/>
              <a:defRPr sz="1400" kern="1200">
                <a:solidFill>
                  <a:schemeClr val="tx1"/>
                </a:solidFill>
                <a:latin typeface="+mn-lt"/>
                <a:ea typeface="Verdana" pitchFamily="34" charset="0"/>
                <a:cs typeface="Verdana" pitchFamily="34" charset="0"/>
              </a:defRPr>
            </a:lvl3pPr>
            <a:lvl4pPr marL="1600200" indent="-228600" algn="l" defTabSz="914400" rtl="0" eaLnBrk="1" latinLnBrk="0" hangingPunct="1">
              <a:spcBef>
                <a:spcPts val="600"/>
              </a:spcBef>
              <a:buFont typeface="Arial" pitchFamily="34" charset="0"/>
              <a:buChar char="–"/>
              <a:defRPr sz="1400" kern="1200">
                <a:solidFill>
                  <a:schemeClr val="tx1"/>
                </a:solidFill>
                <a:latin typeface="+mn-lt"/>
                <a:ea typeface="Verdana" pitchFamily="34" charset="0"/>
                <a:cs typeface="Verdana" pitchFamily="34" charset="0"/>
              </a:defRPr>
            </a:lvl4pPr>
            <a:lvl5pPr marL="2057400" indent="-228600" algn="l" defTabSz="914400" rtl="0" eaLnBrk="1" latinLnBrk="0" hangingPunct="1">
              <a:spcBef>
                <a:spcPts val="600"/>
              </a:spcBef>
              <a:buFont typeface="Arial" pitchFamily="34" charset="0"/>
              <a:buChar char="»"/>
              <a:defRPr sz="1400" kern="1200">
                <a:solidFill>
                  <a:schemeClr val="tx1"/>
                </a:solidFill>
                <a:latin typeface="+mn-lt"/>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t>Taxonomy:</a:t>
            </a:r>
          </a:p>
          <a:p>
            <a:pPr lvl="1"/>
            <a:r>
              <a:rPr lang="nl-BE" sz="1050" dirty="0"/>
              <a:t>375,724 </a:t>
            </a:r>
            <a:r>
              <a:rPr lang="en-US" sz="1050" b="1" dirty="0"/>
              <a:t>accepted marine and non-marine species</a:t>
            </a:r>
            <a:r>
              <a:rPr lang="en-US" sz="1050" dirty="0"/>
              <a:t>; of which 96% is checked</a:t>
            </a:r>
          </a:p>
          <a:p>
            <a:pPr lvl="1"/>
            <a:r>
              <a:rPr lang="nl-BE" sz="1050" dirty="0"/>
              <a:t>566,028 </a:t>
            </a:r>
            <a:r>
              <a:rPr lang="en-US" sz="1050" dirty="0"/>
              <a:t>species names including synonyms (</a:t>
            </a:r>
            <a:r>
              <a:rPr lang="en-US" sz="1050" i="1" dirty="0"/>
              <a:t>marine &amp; Recent</a:t>
            </a:r>
            <a:r>
              <a:rPr lang="en-US" sz="1050" dirty="0"/>
              <a:t>)</a:t>
            </a:r>
          </a:p>
          <a:p>
            <a:pPr lvl="1"/>
            <a:r>
              <a:rPr lang="en-US" sz="1050" dirty="0"/>
              <a:t>9,420 citations or references to </a:t>
            </a:r>
            <a:r>
              <a:rPr lang="en-US" sz="1050" dirty="0" err="1"/>
              <a:t>WoRMS</a:t>
            </a:r>
            <a:r>
              <a:rPr lang="en-US" sz="1050" dirty="0"/>
              <a:t> in literature</a:t>
            </a:r>
          </a:p>
          <a:p>
            <a:pPr marL="342900" lvl="1" indent="0">
              <a:buNone/>
            </a:pPr>
            <a:endParaRPr lang="en-US" sz="1050" dirty="0">
              <a:solidFill>
                <a:srgbClr val="FF0000"/>
              </a:solidFill>
            </a:endParaRPr>
          </a:p>
          <a:p>
            <a:pPr marL="342900" lvl="1" indent="0">
              <a:buNone/>
            </a:pPr>
            <a:r>
              <a:rPr lang="en-US" sz="1050" b="1" i="1" dirty="0"/>
              <a:t>Still a number of (historical) gaps to fill =&gt; work in progress</a:t>
            </a:r>
          </a:p>
          <a:p>
            <a:pPr marL="342900" lvl="1" indent="0">
              <a:buNone/>
            </a:pPr>
            <a:r>
              <a:rPr lang="en-US" sz="1050" b="1" i="1" dirty="0"/>
              <a:t>Increment of 1,500 - 2,000 newly described species per year</a:t>
            </a:r>
          </a:p>
          <a:p>
            <a:pPr marL="342900" lvl="1" indent="0">
              <a:buNone/>
            </a:pPr>
            <a:endParaRPr lang="en-US" sz="1050" b="1" i="1" dirty="0">
              <a:solidFill>
                <a:srgbClr val="FF0000"/>
              </a:solidFill>
            </a:endParaRPr>
          </a:p>
          <a:p>
            <a:pPr lvl="1"/>
            <a:r>
              <a:rPr lang="nl-BE" sz="1050" dirty="0"/>
              <a:t>&gt; 135,000 non-marine species (accepted + synonyms)</a:t>
            </a:r>
          </a:p>
          <a:p>
            <a:pPr lvl="2"/>
            <a:r>
              <a:rPr lang="nl-BE" sz="1050" i="1" dirty="0"/>
              <a:t>E.g. Mollusca, </a:t>
            </a:r>
            <a:r>
              <a:rPr lang="nl-BE" sz="1050" i="1" dirty="0" err="1"/>
              <a:t>Isopoda</a:t>
            </a:r>
            <a:r>
              <a:rPr lang="nl-BE" sz="1050" i="1" dirty="0"/>
              <a:t>, </a:t>
            </a:r>
            <a:r>
              <a:rPr lang="nl-BE" sz="1050" i="1" dirty="0" err="1"/>
              <a:t>Plantae</a:t>
            </a:r>
            <a:r>
              <a:rPr lang="nl-BE" sz="1050" i="1" dirty="0"/>
              <a:t>, </a:t>
            </a:r>
            <a:r>
              <a:rPr lang="nl-BE" sz="1050" i="1" dirty="0" err="1"/>
              <a:t>Chromista</a:t>
            </a:r>
            <a:endParaRPr lang="en-US" sz="1050" i="1" dirty="0"/>
          </a:p>
          <a:p>
            <a:pPr marL="342900" lvl="1" indent="0">
              <a:buNone/>
            </a:pPr>
            <a:endParaRPr lang="en-US" sz="1050" b="1" i="1" dirty="0">
              <a:solidFill>
                <a:srgbClr val="FF0000"/>
              </a:solidFill>
            </a:endParaRPr>
          </a:p>
        </p:txBody>
      </p:sp>
      <p:pic>
        <p:nvPicPr>
          <p:cNvPr id="1026" name="Picture 2" descr="Discovery statistics">
            <a:extLst>
              <a:ext uri="{FF2B5EF4-FFF2-40B4-BE49-F238E27FC236}">
                <a16:creationId xmlns:a16="http://schemas.microsoft.com/office/drawing/2014/main" id="{ACC976BA-2053-427E-AED6-EA8792520B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190" y="3266120"/>
            <a:ext cx="3639936" cy="17733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diting statistics">
            <a:extLst>
              <a:ext uri="{FF2B5EF4-FFF2-40B4-BE49-F238E27FC236}">
                <a16:creationId xmlns:a16="http://schemas.microsoft.com/office/drawing/2014/main" id="{2DDA0CA5-AC2A-441B-B46D-DA5AF05F1C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5148" y="3266121"/>
            <a:ext cx="3639937" cy="1773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279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41984" y="818908"/>
            <a:ext cx="5462364" cy="3805070"/>
          </a:xfrm>
        </p:spPr>
        <p:txBody>
          <a:bodyPr/>
          <a:lstStyle/>
          <a:p>
            <a:r>
              <a:rPr lang="nl-BE" dirty="0"/>
              <a:t>Online interface   https://marinespecies.org</a:t>
            </a: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2586" r="3372" b="6957"/>
          <a:stretch/>
        </p:blipFill>
        <p:spPr bwMode="auto">
          <a:xfrm>
            <a:off x="1655677" y="1185048"/>
            <a:ext cx="6189323" cy="2898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a:extLst>
              <a:ext uri="{FF2B5EF4-FFF2-40B4-BE49-F238E27FC236}">
                <a16:creationId xmlns:a16="http://schemas.microsoft.com/office/drawing/2014/main" id="{1D264B1C-3C01-144D-A818-E94D740CE3F8}"/>
              </a:ext>
            </a:extLst>
          </p:cNvPr>
          <p:cNvPicPr>
            <a:picLocks noChangeAspect="1"/>
          </p:cNvPicPr>
          <p:nvPr/>
        </p:nvPicPr>
        <p:blipFill>
          <a:blip r:embed="rId4"/>
          <a:stretch>
            <a:fillRect/>
          </a:stretch>
        </p:blipFill>
        <p:spPr>
          <a:xfrm>
            <a:off x="0" y="519522"/>
            <a:ext cx="11805135" cy="3737646"/>
          </a:xfrm>
          <a:prstGeom prst="rect">
            <a:avLst/>
          </a:prstGeom>
        </p:spPr>
      </p:pic>
    </p:spTree>
    <p:extLst>
      <p:ext uri="{BB962C8B-B14F-4D97-AF65-F5344CB8AC3E}">
        <p14:creationId xmlns:p14="http://schemas.microsoft.com/office/powerpoint/2010/main" val="2729680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98563" y="224842"/>
            <a:ext cx="7283152" cy="3805070"/>
          </a:xfrm>
        </p:spPr>
        <p:txBody>
          <a:bodyPr>
            <a:normAutofit/>
          </a:bodyPr>
          <a:lstStyle/>
          <a:p>
            <a:r>
              <a:rPr lang="nl-BE" sz="1800" dirty="0"/>
              <a:t>Web services:     https://marinespecies.org/aphia.php?p=webservice</a:t>
            </a:r>
          </a:p>
        </p:txBody>
      </p:sp>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844" t="12611" r="25108" b="9488"/>
          <a:stretch/>
        </p:blipFill>
        <p:spPr bwMode="auto">
          <a:xfrm>
            <a:off x="1587446" y="674545"/>
            <a:ext cx="7312371" cy="4327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078811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2560" y="195486"/>
            <a:ext cx="7283152" cy="367550"/>
          </a:xfrm>
        </p:spPr>
        <p:txBody>
          <a:bodyPr/>
          <a:lstStyle/>
          <a:p>
            <a:r>
              <a:rPr lang="nl-BE" sz="2400" dirty="0" err="1"/>
              <a:t>WoRMS</a:t>
            </a:r>
            <a:r>
              <a:rPr lang="nl-BE" sz="2400" dirty="0"/>
              <a:t> – </a:t>
            </a:r>
            <a:r>
              <a:rPr lang="nl-BE" sz="2400" dirty="0" err="1"/>
              <a:t>taxonomic</a:t>
            </a:r>
            <a:r>
              <a:rPr lang="nl-BE" sz="2400" dirty="0"/>
              <a:t> backbone </a:t>
            </a:r>
            <a:r>
              <a:rPr lang="nl-BE" sz="2400" dirty="0" err="1"/>
              <a:t>for</a:t>
            </a:r>
            <a:r>
              <a:rPr lang="nl-BE" sz="2400" dirty="0"/>
              <a:t> OBIS</a:t>
            </a:r>
          </a:p>
        </p:txBody>
      </p:sp>
      <p:sp>
        <p:nvSpPr>
          <p:cNvPr id="3" name="Content Placeholder 2"/>
          <p:cNvSpPr>
            <a:spLocks noGrp="1"/>
          </p:cNvSpPr>
          <p:nvPr>
            <p:ph idx="1"/>
          </p:nvPr>
        </p:nvSpPr>
        <p:spPr/>
        <p:txBody>
          <a:bodyPr>
            <a:normAutofit/>
          </a:bodyPr>
          <a:lstStyle/>
          <a:p>
            <a:r>
              <a:rPr lang="nl-BE" sz="1200" b="0" dirty="0" err="1">
                <a:solidFill>
                  <a:schemeClr val="tx1"/>
                </a:solidFill>
              </a:rPr>
              <a:t>All</a:t>
            </a:r>
            <a:r>
              <a:rPr lang="nl-BE" sz="1200" b="0" dirty="0">
                <a:solidFill>
                  <a:schemeClr val="tx1"/>
                </a:solidFill>
              </a:rPr>
              <a:t> OBIS taxon </a:t>
            </a:r>
            <a:r>
              <a:rPr lang="nl-BE" sz="1200" b="0" dirty="0" err="1">
                <a:solidFill>
                  <a:schemeClr val="tx1"/>
                </a:solidFill>
              </a:rPr>
              <a:t>names</a:t>
            </a:r>
            <a:r>
              <a:rPr lang="nl-BE" sz="1200" b="0" dirty="0">
                <a:solidFill>
                  <a:schemeClr val="tx1"/>
                </a:solidFill>
              </a:rPr>
              <a:t> are </a:t>
            </a:r>
            <a:r>
              <a:rPr lang="nl-BE" sz="1200" b="0" dirty="0" err="1">
                <a:solidFill>
                  <a:schemeClr val="tx1"/>
                </a:solidFill>
              </a:rPr>
              <a:t>being</a:t>
            </a:r>
            <a:r>
              <a:rPr lang="nl-BE" sz="1200" b="0" dirty="0">
                <a:solidFill>
                  <a:schemeClr val="tx1"/>
                </a:solidFill>
              </a:rPr>
              <a:t> </a:t>
            </a:r>
            <a:r>
              <a:rPr lang="nl-BE" sz="1200" b="0" dirty="0" err="1">
                <a:solidFill>
                  <a:schemeClr val="tx1"/>
                </a:solidFill>
              </a:rPr>
              <a:t>matched</a:t>
            </a:r>
            <a:r>
              <a:rPr lang="nl-BE" sz="1200" b="0" dirty="0">
                <a:solidFill>
                  <a:schemeClr val="tx1"/>
                </a:solidFill>
              </a:rPr>
              <a:t> </a:t>
            </a:r>
            <a:r>
              <a:rPr lang="nl-BE" sz="1200" b="0" dirty="0" err="1">
                <a:solidFill>
                  <a:schemeClr val="tx1"/>
                </a:solidFill>
              </a:rPr>
              <a:t>against</a:t>
            </a:r>
            <a:r>
              <a:rPr lang="nl-BE" sz="1200" b="0" dirty="0">
                <a:solidFill>
                  <a:schemeClr val="tx1"/>
                </a:solidFill>
              </a:rPr>
              <a:t> </a:t>
            </a:r>
            <a:r>
              <a:rPr lang="nl-BE" sz="1200" b="0" dirty="0" err="1">
                <a:solidFill>
                  <a:schemeClr val="tx1"/>
                </a:solidFill>
              </a:rPr>
              <a:t>WoRMS</a:t>
            </a:r>
            <a:endParaRPr lang="nl-BE" sz="1200" b="0" dirty="0">
              <a:solidFill>
                <a:schemeClr val="tx1"/>
              </a:solidFill>
            </a:endParaRPr>
          </a:p>
          <a:p>
            <a:r>
              <a:rPr lang="nl-BE" sz="1200" b="0" dirty="0" err="1">
                <a:solidFill>
                  <a:schemeClr val="tx1"/>
                </a:solidFill>
              </a:rPr>
              <a:t>If</a:t>
            </a:r>
            <a:r>
              <a:rPr lang="nl-BE" sz="1200" b="0" dirty="0">
                <a:solidFill>
                  <a:schemeClr val="tx1"/>
                </a:solidFill>
              </a:rPr>
              <a:t> no match is found in </a:t>
            </a:r>
            <a:r>
              <a:rPr lang="nl-BE" sz="1200" b="0" dirty="0" err="1">
                <a:solidFill>
                  <a:schemeClr val="tx1"/>
                </a:solidFill>
              </a:rPr>
              <a:t>WoRMS</a:t>
            </a:r>
            <a:r>
              <a:rPr lang="nl-BE" sz="1200" b="0" dirty="0">
                <a:solidFill>
                  <a:schemeClr val="tx1"/>
                </a:solidFill>
              </a:rPr>
              <a:t>, </a:t>
            </a:r>
            <a:r>
              <a:rPr lang="nl-BE" sz="1200" b="0" dirty="0" err="1">
                <a:solidFill>
                  <a:schemeClr val="tx1"/>
                </a:solidFill>
              </a:rPr>
              <a:t>additional</a:t>
            </a:r>
            <a:r>
              <a:rPr lang="nl-BE" sz="1200" b="0" dirty="0">
                <a:solidFill>
                  <a:schemeClr val="tx1"/>
                </a:solidFill>
              </a:rPr>
              <a:t> databases are </a:t>
            </a:r>
            <a:r>
              <a:rPr lang="nl-BE" sz="1200" b="0" dirty="0" err="1">
                <a:solidFill>
                  <a:schemeClr val="tx1"/>
                </a:solidFill>
              </a:rPr>
              <a:t>consulted</a:t>
            </a:r>
            <a:r>
              <a:rPr lang="nl-BE" sz="1200" b="0" dirty="0">
                <a:solidFill>
                  <a:schemeClr val="tx1"/>
                </a:solidFill>
              </a:rPr>
              <a:t> </a:t>
            </a:r>
            <a:r>
              <a:rPr lang="nl-BE" sz="1200" b="0" dirty="0" err="1">
                <a:solidFill>
                  <a:schemeClr val="tx1"/>
                </a:solidFill>
              </a:rPr>
              <a:t>and</a:t>
            </a:r>
            <a:r>
              <a:rPr lang="nl-BE" sz="1200" b="0" dirty="0">
                <a:solidFill>
                  <a:schemeClr val="tx1"/>
                </a:solidFill>
              </a:rPr>
              <a:t> – </a:t>
            </a:r>
            <a:r>
              <a:rPr lang="nl-BE" sz="1200" b="0" dirty="0" err="1">
                <a:solidFill>
                  <a:schemeClr val="tx1"/>
                </a:solidFill>
              </a:rPr>
              <a:t>if</a:t>
            </a:r>
            <a:r>
              <a:rPr lang="nl-BE" sz="1200" b="0" dirty="0">
                <a:solidFill>
                  <a:schemeClr val="tx1"/>
                </a:solidFill>
              </a:rPr>
              <a:t> </a:t>
            </a:r>
            <a:r>
              <a:rPr lang="nl-BE" sz="1200" b="0" dirty="0" err="1">
                <a:solidFill>
                  <a:schemeClr val="tx1"/>
                </a:solidFill>
              </a:rPr>
              <a:t>necessary</a:t>
            </a:r>
            <a:r>
              <a:rPr lang="nl-BE" sz="1200" b="0" dirty="0">
                <a:solidFill>
                  <a:schemeClr val="tx1"/>
                </a:solidFill>
              </a:rPr>
              <a:t> – </a:t>
            </a:r>
            <a:r>
              <a:rPr lang="nl-BE" sz="1200" b="0" dirty="0" err="1">
                <a:solidFill>
                  <a:schemeClr val="tx1"/>
                </a:solidFill>
              </a:rPr>
              <a:t>the</a:t>
            </a:r>
            <a:r>
              <a:rPr lang="nl-BE" sz="1200" b="0" dirty="0">
                <a:solidFill>
                  <a:schemeClr val="tx1"/>
                </a:solidFill>
              </a:rPr>
              <a:t> </a:t>
            </a:r>
            <a:r>
              <a:rPr lang="nl-BE" sz="1200" b="0" dirty="0" err="1">
                <a:solidFill>
                  <a:schemeClr val="tx1"/>
                </a:solidFill>
              </a:rPr>
              <a:t>WoRMS</a:t>
            </a:r>
            <a:r>
              <a:rPr lang="nl-BE" sz="1200" b="0" dirty="0">
                <a:solidFill>
                  <a:schemeClr val="tx1"/>
                </a:solidFill>
              </a:rPr>
              <a:t> editors are </a:t>
            </a:r>
            <a:r>
              <a:rPr lang="nl-BE" sz="1200" b="0" dirty="0" err="1">
                <a:solidFill>
                  <a:schemeClr val="tx1"/>
                </a:solidFill>
              </a:rPr>
              <a:t>contacted</a:t>
            </a:r>
            <a:r>
              <a:rPr lang="nl-BE" sz="1200" b="0" dirty="0">
                <a:solidFill>
                  <a:schemeClr val="tx1"/>
                </a:solidFill>
              </a:rPr>
              <a:t> </a:t>
            </a:r>
            <a:r>
              <a:rPr lang="nl-BE" sz="1200" b="0" dirty="0" err="1">
                <a:solidFill>
                  <a:schemeClr val="tx1"/>
                </a:solidFill>
              </a:rPr>
              <a:t>for</a:t>
            </a:r>
            <a:r>
              <a:rPr lang="nl-BE" sz="1200" b="0" dirty="0">
                <a:solidFill>
                  <a:schemeClr val="tx1"/>
                </a:solidFill>
              </a:rPr>
              <a:t> help</a:t>
            </a:r>
          </a:p>
        </p:txBody>
      </p:sp>
      <p:pic>
        <p:nvPicPr>
          <p:cNvPr id="4"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647" t="15783" r="15007" b="3876"/>
          <a:stretch/>
        </p:blipFill>
        <p:spPr bwMode="auto">
          <a:xfrm>
            <a:off x="2387679" y="1568379"/>
            <a:ext cx="5410349" cy="33796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27326" b="33177"/>
          <a:stretch/>
        </p:blipFill>
        <p:spPr>
          <a:xfrm>
            <a:off x="6516216" y="2432340"/>
            <a:ext cx="999730" cy="279635"/>
          </a:xfrm>
          <a:prstGeom prst="rect">
            <a:avLst/>
          </a:prstGeom>
        </p:spPr>
      </p:pic>
    </p:spTree>
    <p:extLst>
      <p:ext uri="{BB962C8B-B14F-4D97-AF65-F5344CB8AC3E}">
        <p14:creationId xmlns:p14="http://schemas.microsoft.com/office/powerpoint/2010/main" val="3000636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dirty="0"/>
          </a:p>
        </p:txBody>
      </p:sp>
      <p:sp>
        <p:nvSpPr>
          <p:cNvPr id="3" name="Content Placeholder 2"/>
          <p:cNvSpPr>
            <a:spLocks noGrp="1"/>
          </p:cNvSpPr>
          <p:nvPr>
            <p:ph idx="1"/>
          </p:nvPr>
        </p:nvSpPr>
        <p:spPr>
          <a:xfrm>
            <a:off x="2411760" y="951570"/>
            <a:ext cx="5246340" cy="648073"/>
          </a:xfrm>
        </p:spPr>
        <p:txBody>
          <a:bodyPr>
            <a:normAutofit/>
          </a:bodyPr>
          <a:lstStyle/>
          <a:p>
            <a:pPr marL="257175" lvl="1" indent="-257175">
              <a:buFont typeface="Arial"/>
              <a:buChar char="•"/>
            </a:pPr>
            <a:r>
              <a:rPr lang="nl-BE" dirty="0"/>
              <a:t>December 2012: ± 35,000 </a:t>
            </a:r>
            <a:r>
              <a:rPr lang="nl-BE" dirty="0" err="1"/>
              <a:t>scientific</a:t>
            </a:r>
            <a:r>
              <a:rPr lang="nl-BE" dirty="0"/>
              <a:t> </a:t>
            </a:r>
            <a:r>
              <a:rPr lang="nl-BE" dirty="0" err="1"/>
              <a:t>names</a:t>
            </a:r>
            <a:r>
              <a:rPr lang="nl-BE" dirty="0"/>
              <a:t> </a:t>
            </a:r>
            <a:r>
              <a:rPr lang="nl-BE" dirty="0" err="1"/>
              <a:t>not</a:t>
            </a:r>
            <a:r>
              <a:rPr lang="nl-BE" dirty="0"/>
              <a:t> </a:t>
            </a:r>
            <a:r>
              <a:rPr lang="nl-BE" dirty="0" err="1"/>
              <a:t>matched</a:t>
            </a:r>
            <a:r>
              <a:rPr lang="nl-BE" dirty="0"/>
              <a:t> </a:t>
            </a:r>
            <a:r>
              <a:rPr lang="nl-BE" dirty="0" err="1"/>
              <a:t>to</a:t>
            </a:r>
            <a:r>
              <a:rPr lang="nl-BE" dirty="0"/>
              <a:t> </a:t>
            </a:r>
            <a:r>
              <a:rPr lang="nl-BE" dirty="0" err="1"/>
              <a:t>WoRMS</a:t>
            </a:r>
            <a:endParaRPr lang="nl-BE" dirty="0"/>
          </a:p>
          <a:p>
            <a:pPr marL="257175" lvl="1" indent="-257175">
              <a:buFont typeface="Arial"/>
              <a:buChar char="•"/>
            </a:pPr>
            <a:r>
              <a:rPr lang="nl-BE" dirty="0" err="1"/>
              <a:t>All</a:t>
            </a:r>
            <a:r>
              <a:rPr lang="nl-BE" dirty="0"/>
              <a:t> </a:t>
            </a:r>
            <a:r>
              <a:rPr lang="nl-BE" dirty="0" err="1"/>
              <a:t>names</a:t>
            </a:r>
            <a:r>
              <a:rPr lang="nl-BE" dirty="0"/>
              <a:t> taken </a:t>
            </a:r>
            <a:r>
              <a:rPr lang="nl-BE" dirty="0" err="1"/>
              <a:t>through</a:t>
            </a:r>
            <a:r>
              <a:rPr lang="nl-BE" dirty="0"/>
              <a:t> matching </a:t>
            </a:r>
            <a:r>
              <a:rPr lang="nl-BE" dirty="0" err="1"/>
              <a:t>process</a:t>
            </a:r>
            <a:r>
              <a:rPr lang="nl-BE" dirty="0"/>
              <a:t> of </a:t>
            </a:r>
            <a:r>
              <a:rPr lang="nl-BE" dirty="0" err="1"/>
              <a:t>previous</a:t>
            </a:r>
            <a:r>
              <a:rPr lang="nl-BE" dirty="0"/>
              <a:t> slide</a:t>
            </a:r>
          </a:p>
        </p:txBody>
      </p:sp>
      <p:graphicFrame>
        <p:nvGraphicFramePr>
          <p:cNvPr id="4" name="Chart 3" title="%"/>
          <p:cNvGraphicFramePr>
            <a:graphicFrameLocks/>
          </p:cNvGraphicFramePr>
          <p:nvPr/>
        </p:nvGraphicFramePr>
        <p:xfrm>
          <a:off x="1439652" y="1653648"/>
          <a:ext cx="6831485" cy="3171820"/>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p:cNvSpPr/>
          <p:nvPr/>
        </p:nvSpPr>
        <p:spPr>
          <a:xfrm>
            <a:off x="2357754" y="1707654"/>
            <a:ext cx="5562618" cy="3024336"/>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Tree>
    <p:extLst>
      <p:ext uri="{BB962C8B-B14F-4D97-AF65-F5344CB8AC3E}">
        <p14:creationId xmlns:p14="http://schemas.microsoft.com/office/powerpoint/2010/main" val="36696286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WoRMS</a:t>
            </a:r>
            <a:r>
              <a:rPr lang="nl-BE" dirty="0"/>
              <a:t> – OBIS: </a:t>
            </a:r>
            <a:r>
              <a:rPr lang="nl-BE" dirty="0" err="1"/>
              <a:t>mutual</a:t>
            </a:r>
            <a:r>
              <a:rPr lang="nl-BE" dirty="0"/>
              <a:t> </a:t>
            </a:r>
            <a:r>
              <a:rPr lang="nl-BE" dirty="0" err="1"/>
              <a:t>geographical</a:t>
            </a:r>
            <a:r>
              <a:rPr lang="nl-BE" dirty="0"/>
              <a:t> </a:t>
            </a:r>
            <a:r>
              <a:rPr lang="nl-BE" dirty="0" err="1"/>
              <a:t>quality</a:t>
            </a:r>
            <a:r>
              <a:rPr lang="nl-BE" dirty="0"/>
              <a:t> control</a:t>
            </a:r>
          </a:p>
        </p:txBody>
      </p:sp>
      <p:sp>
        <p:nvSpPr>
          <p:cNvPr id="3" name="Content Placeholder 2"/>
          <p:cNvSpPr>
            <a:spLocks noGrp="1"/>
          </p:cNvSpPr>
          <p:nvPr>
            <p:ph idx="1"/>
          </p:nvPr>
        </p:nvSpPr>
        <p:spPr/>
        <p:txBody>
          <a:bodyPr/>
          <a:lstStyle/>
          <a:p>
            <a:r>
              <a:rPr lang="nl-BE" dirty="0" err="1"/>
              <a:t>Echinoidea</a:t>
            </a:r>
            <a:r>
              <a:rPr lang="nl-BE" dirty="0"/>
              <a:t> </a:t>
            </a:r>
            <a:r>
              <a:rPr lang="nl-BE" dirty="0" err="1"/>
              <a:t>example</a:t>
            </a:r>
            <a:r>
              <a:rPr lang="nl-BE" dirty="0"/>
              <a:t> – </a:t>
            </a:r>
            <a:r>
              <a:rPr lang="nl-BE" i="1" dirty="0" err="1"/>
              <a:t>Psammechinus</a:t>
            </a:r>
            <a:r>
              <a:rPr lang="nl-BE" i="1" dirty="0"/>
              <a:t> </a:t>
            </a:r>
            <a:r>
              <a:rPr lang="nl-BE" i="1" dirty="0" err="1"/>
              <a:t>miliaris</a:t>
            </a:r>
            <a:endParaRPr lang="nl-BE" i="1" dirty="0"/>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5325" t="29423" r="33367" b="38953"/>
          <a:stretch/>
        </p:blipFill>
        <p:spPr bwMode="auto">
          <a:xfrm>
            <a:off x="2249742" y="1499699"/>
            <a:ext cx="5512936" cy="31323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35481" t="29429" r="33359" b="39148"/>
          <a:stretch/>
        </p:blipFill>
        <p:spPr bwMode="auto">
          <a:xfrm>
            <a:off x="2263406" y="1509438"/>
            <a:ext cx="5520324" cy="3131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ight Arrow 4"/>
          <p:cNvSpPr/>
          <p:nvPr/>
        </p:nvSpPr>
        <p:spPr>
          <a:xfrm rot="19406445">
            <a:off x="5101295" y="4578408"/>
            <a:ext cx="1312366" cy="21602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6" name="TextBox 5"/>
          <p:cNvSpPr txBox="1"/>
          <p:nvPr/>
        </p:nvSpPr>
        <p:spPr>
          <a:xfrm>
            <a:off x="5498170" y="4903910"/>
            <a:ext cx="1990154" cy="253916"/>
          </a:xfrm>
          <a:prstGeom prst="rect">
            <a:avLst/>
          </a:prstGeom>
          <a:noFill/>
        </p:spPr>
        <p:txBody>
          <a:bodyPr wrap="square" rtlCol="0">
            <a:spAutoFit/>
          </a:bodyPr>
          <a:lstStyle/>
          <a:p>
            <a:r>
              <a:rPr lang="nl-BE" sz="1050" dirty="0" err="1"/>
              <a:t>Needs</a:t>
            </a:r>
            <a:r>
              <a:rPr lang="nl-BE" sz="1050" dirty="0"/>
              <a:t> </a:t>
            </a:r>
            <a:r>
              <a:rPr lang="nl-BE" sz="1050" dirty="0" err="1"/>
              <a:t>checking</a:t>
            </a:r>
            <a:r>
              <a:rPr lang="nl-BE" sz="1050" dirty="0"/>
              <a:t> in OBIS …</a:t>
            </a:r>
          </a:p>
        </p:txBody>
      </p:sp>
      <p:pic>
        <p:nvPicPr>
          <p:cNvPr id="6149" name="Picture 5" descr="Psammechinus miliaris (P.L.S. Müller, 177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7896" y="789553"/>
            <a:ext cx="1416874" cy="945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990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pPr algn="ctr">
              <a:buNone/>
            </a:pPr>
            <a:endParaRPr lang="nl-NL" dirty="0"/>
          </a:p>
          <a:p>
            <a:pPr algn="ctr">
              <a:buNone/>
            </a:pPr>
            <a:endParaRPr lang="nl-NL" dirty="0"/>
          </a:p>
          <a:p>
            <a:pPr algn="ctr">
              <a:buNone/>
            </a:pPr>
            <a:endParaRPr lang="nl-NL" dirty="0"/>
          </a:p>
          <a:p>
            <a:pPr algn="ctr">
              <a:buNone/>
            </a:pPr>
            <a:r>
              <a:rPr lang="nl-NL" dirty="0" err="1"/>
              <a:t>Questions</a:t>
            </a:r>
            <a:r>
              <a:rPr lang="nl-NL" dirty="0"/>
              <a:t>?</a:t>
            </a:r>
          </a:p>
          <a:p>
            <a:pPr algn="ctr">
              <a:buNone/>
            </a:pPr>
            <a:endParaRPr lang="nl-NL" dirty="0"/>
          </a:p>
          <a:p>
            <a:pPr algn="ctr">
              <a:buNone/>
            </a:pPr>
            <a:endParaRPr lang="nl-NL" dirty="0"/>
          </a:p>
        </p:txBody>
      </p:sp>
      <p:sp>
        <p:nvSpPr>
          <p:cNvPr id="4" name="Content Placeholder 2"/>
          <p:cNvSpPr txBox="1">
            <a:spLocks/>
          </p:cNvSpPr>
          <p:nvPr/>
        </p:nvSpPr>
        <p:spPr>
          <a:xfrm>
            <a:off x="2241673" y="2517744"/>
            <a:ext cx="5759327" cy="2430270"/>
          </a:xfrm>
          <a:prstGeom prst="rect">
            <a:avLst/>
          </a:prstGeom>
        </p:spPr>
        <p:txBody>
          <a:bodyPr vert="horz" lIns="68580" tIns="34290" rIns="68580" bIns="34290" rtlCol="0">
            <a:normAutofit/>
          </a:bodyPr>
          <a:lstStyle>
            <a:lvl1pPr marL="342900" indent="-342900" algn="l" defTabSz="914400" rtl="0" eaLnBrk="1" latinLnBrk="0" hangingPunct="1">
              <a:spcBef>
                <a:spcPts val="600"/>
              </a:spcBef>
              <a:buFont typeface="Arial" pitchFamily="34" charset="0"/>
              <a:buChar char="•"/>
              <a:defRPr sz="1700" b="1" kern="1200">
                <a:solidFill>
                  <a:srgbClr val="004F61"/>
                </a:solidFill>
                <a:latin typeface="+mn-lt"/>
                <a:ea typeface="Verdana" pitchFamily="34" charset="0"/>
                <a:cs typeface="Verdana" pitchFamily="34" charset="0"/>
              </a:defRPr>
            </a:lvl1pPr>
            <a:lvl2pPr marL="742950" indent="-285750" algn="l" defTabSz="914400" rtl="0" eaLnBrk="1" latinLnBrk="0" hangingPunct="1">
              <a:spcBef>
                <a:spcPts val="600"/>
              </a:spcBef>
              <a:buFont typeface="Arial" pitchFamily="34" charset="0"/>
              <a:buChar char="–"/>
              <a:defRPr sz="1600" kern="1200">
                <a:solidFill>
                  <a:schemeClr val="tx1"/>
                </a:solidFill>
                <a:latin typeface="+mn-lt"/>
                <a:ea typeface="Verdana" pitchFamily="34" charset="0"/>
                <a:cs typeface="Verdana" pitchFamily="34" charset="0"/>
              </a:defRPr>
            </a:lvl2pPr>
            <a:lvl3pPr marL="1143000" indent="-228600" algn="l" defTabSz="914400" rtl="0" eaLnBrk="1" latinLnBrk="0" hangingPunct="1">
              <a:spcBef>
                <a:spcPts val="600"/>
              </a:spcBef>
              <a:buFont typeface="Arial" pitchFamily="34" charset="0"/>
              <a:buChar char="•"/>
              <a:defRPr sz="1600" kern="1200">
                <a:solidFill>
                  <a:schemeClr val="tx1"/>
                </a:solidFill>
                <a:latin typeface="+mn-lt"/>
                <a:ea typeface="Verdana" pitchFamily="34" charset="0"/>
                <a:cs typeface="Verdana" pitchFamily="34" charset="0"/>
              </a:defRPr>
            </a:lvl3pPr>
            <a:lvl4pPr marL="1600200" indent="-228600" algn="l" defTabSz="914400" rtl="0" eaLnBrk="1" latinLnBrk="0" hangingPunct="1">
              <a:spcBef>
                <a:spcPts val="600"/>
              </a:spcBef>
              <a:buFont typeface="Arial" pitchFamily="34" charset="0"/>
              <a:buChar char="–"/>
              <a:defRPr sz="1600" kern="1200">
                <a:solidFill>
                  <a:schemeClr val="tx1"/>
                </a:solidFill>
                <a:latin typeface="+mn-lt"/>
                <a:ea typeface="Verdana" pitchFamily="34" charset="0"/>
                <a:cs typeface="Verdana" pitchFamily="34" charset="0"/>
              </a:defRPr>
            </a:lvl4pPr>
            <a:lvl5pPr marL="2057400" indent="-228600" algn="l" defTabSz="914400" rtl="0" eaLnBrk="1" latinLnBrk="0" hangingPunct="1">
              <a:spcBef>
                <a:spcPts val="600"/>
              </a:spcBef>
              <a:buFont typeface="Arial" pitchFamily="34" charset="0"/>
              <a:buChar char="»"/>
              <a:defRPr sz="1600" kern="1200">
                <a:solidFill>
                  <a:schemeClr val="tx1"/>
                </a:solidFill>
                <a:latin typeface="+mn-lt"/>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nl-NL" sz="1275" dirty="0"/>
              <a:t>Read more:</a:t>
            </a:r>
          </a:p>
          <a:p>
            <a:pPr marL="0" indent="0">
              <a:buNone/>
            </a:pPr>
            <a:r>
              <a:rPr lang="nl-BE" sz="1050" b="0" dirty="0"/>
              <a:t>Vandepitte, L.; Vanhoorne, B.; Decock, W. et al. (2015). How </a:t>
            </a:r>
            <a:r>
              <a:rPr lang="nl-BE" sz="1050" b="0" dirty="0" err="1"/>
              <a:t>Aphia</a:t>
            </a:r>
            <a:r>
              <a:rPr lang="nl-BE" sz="1050" b="0" dirty="0"/>
              <a:t> – </a:t>
            </a:r>
            <a:r>
              <a:rPr lang="nl-BE" sz="1050" b="0" dirty="0" err="1"/>
              <a:t>the</a:t>
            </a:r>
            <a:r>
              <a:rPr lang="nl-BE" sz="1050" b="0" dirty="0"/>
              <a:t> platform </a:t>
            </a:r>
            <a:r>
              <a:rPr lang="nl-BE" sz="1050" b="0" dirty="0" err="1"/>
              <a:t>behind</a:t>
            </a:r>
            <a:r>
              <a:rPr lang="nl-BE" sz="1050" b="0" dirty="0"/>
              <a:t> </a:t>
            </a:r>
            <a:r>
              <a:rPr lang="nl-BE" sz="1050" b="0" dirty="0" err="1"/>
              <a:t>several</a:t>
            </a:r>
            <a:r>
              <a:rPr lang="nl-BE" sz="1050" b="0" dirty="0"/>
              <a:t> online </a:t>
            </a:r>
            <a:r>
              <a:rPr lang="nl-BE" sz="1050" b="0" dirty="0" err="1"/>
              <a:t>and</a:t>
            </a:r>
            <a:r>
              <a:rPr lang="nl-BE" sz="1050" b="0" dirty="0"/>
              <a:t> </a:t>
            </a:r>
            <a:r>
              <a:rPr lang="nl-BE" sz="1050" b="0" dirty="0" err="1"/>
              <a:t>taxonomically</a:t>
            </a:r>
            <a:r>
              <a:rPr lang="nl-BE" sz="1050" b="0" dirty="0"/>
              <a:t> </a:t>
            </a:r>
            <a:r>
              <a:rPr lang="nl-BE" sz="1050" b="0" dirty="0" err="1"/>
              <a:t>oriented</a:t>
            </a:r>
            <a:r>
              <a:rPr lang="nl-BE" sz="1050" b="0" dirty="0"/>
              <a:t> databases – </a:t>
            </a:r>
            <a:r>
              <a:rPr lang="nl-BE" sz="1050" b="0" dirty="0" err="1"/>
              <a:t>can</a:t>
            </a:r>
            <a:r>
              <a:rPr lang="nl-BE" sz="1050" b="0" dirty="0"/>
              <a:t> serve </a:t>
            </a:r>
            <a:r>
              <a:rPr lang="nl-BE" sz="1050" b="0" dirty="0" err="1"/>
              <a:t>both</a:t>
            </a:r>
            <a:r>
              <a:rPr lang="nl-BE" sz="1050" b="0" dirty="0"/>
              <a:t> </a:t>
            </a:r>
            <a:r>
              <a:rPr lang="nl-BE" sz="1050" b="0" dirty="0" err="1"/>
              <a:t>the</a:t>
            </a:r>
            <a:r>
              <a:rPr lang="nl-BE" sz="1050" b="0" dirty="0"/>
              <a:t> </a:t>
            </a:r>
            <a:r>
              <a:rPr lang="nl-BE" sz="1050" b="0" dirty="0" err="1"/>
              <a:t>taxonomic</a:t>
            </a:r>
            <a:r>
              <a:rPr lang="nl-BE" sz="1050" b="0" dirty="0"/>
              <a:t> community </a:t>
            </a:r>
            <a:r>
              <a:rPr lang="nl-BE" sz="1050" b="0" dirty="0" err="1"/>
              <a:t>and</a:t>
            </a:r>
            <a:r>
              <a:rPr lang="nl-BE" sz="1050" b="0" dirty="0"/>
              <a:t> </a:t>
            </a:r>
            <a:r>
              <a:rPr lang="nl-BE" sz="1050" b="0" dirty="0" err="1"/>
              <a:t>the</a:t>
            </a:r>
            <a:r>
              <a:rPr lang="nl-BE" sz="1050" b="0" dirty="0"/>
              <a:t> field of </a:t>
            </a:r>
            <a:r>
              <a:rPr lang="nl-BE" sz="1050" b="0" dirty="0" err="1"/>
              <a:t>biodiversity</a:t>
            </a:r>
            <a:r>
              <a:rPr lang="nl-BE" sz="1050" b="0" dirty="0"/>
              <a:t> </a:t>
            </a:r>
            <a:r>
              <a:rPr lang="nl-BE" sz="1050" b="0" dirty="0" err="1"/>
              <a:t>informatics</a:t>
            </a:r>
            <a:r>
              <a:rPr lang="nl-BE" sz="1050" b="0" dirty="0"/>
              <a:t>. JMSE.</a:t>
            </a:r>
          </a:p>
          <a:p>
            <a:pPr marL="0" indent="0">
              <a:buNone/>
            </a:pPr>
            <a:endParaRPr lang="nl-BE" sz="1050" b="0" dirty="0"/>
          </a:p>
          <a:p>
            <a:pPr marL="0" indent="0">
              <a:buNone/>
            </a:pPr>
            <a:r>
              <a:rPr lang="nl-BE" sz="1050" b="0" dirty="0"/>
              <a:t>Costello, M.J.; </a:t>
            </a:r>
            <a:r>
              <a:rPr lang="nl-BE" sz="1050" b="0" dirty="0" err="1"/>
              <a:t>Bouchet</a:t>
            </a:r>
            <a:r>
              <a:rPr lang="nl-BE" sz="1050" b="0" dirty="0"/>
              <a:t>, P.; </a:t>
            </a:r>
            <a:r>
              <a:rPr lang="nl-BE" sz="1050" b="0" dirty="0" err="1"/>
              <a:t>Boxshall</a:t>
            </a:r>
            <a:r>
              <a:rPr lang="nl-BE" sz="1050" b="0" dirty="0"/>
              <a:t>, G. et al. (2013). Global </a:t>
            </a:r>
            <a:r>
              <a:rPr lang="nl-BE" sz="1050" b="0" dirty="0" err="1"/>
              <a:t>coordination</a:t>
            </a:r>
            <a:r>
              <a:rPr lang="nl-BE" sz="1050" b="0" dirty="0"/>
              <a:t> </a:t>
            </a:r>
            <a:r>
              <a:rPr lang="nl-BE" sz="1050" b="0" dirty="0" err="1"/>
              <a:t>and</a:t>
            </a:r>
            <a:r>
              <a:rPr lang="nl-BE" sz="1050" b="0" dirty="0"/>
              <a:t> </a:t>
            </a:r>
            <a:r>
              <a:rPr lang="nl-BE" sz="1050" b="0" dirty="0" err="1"/>
              <a:t>standardisation</a:t>
            </a:r>
            <a:r>
              <a:rPr lang="nl-BE" sz="1050" b="0" dirty="0"/>
              <a:t> in marine </a:t>
            </a:r>
            <a:r>
              <a:rPr lang="nl-BE" sz="1050" b="0" dirty="0" err="1"/>
              <a:t>biodiversity</a:t>
            </a:r>
            <a:r>
              <a:rPr lang="nl-BE" sz="1050" b="0" dirty="0"/>
              <a:t> </a:t>
            </a:r>
            <a:r>
              <a:rPr lang="nl-BE" sz="1050" b="0" dirty="0" err="1"/>
              <a:t>through</a:t>
            </a:r>
            <a:r>
              <a:rPr lang="nl-BE" sz="1050" b="0" dirty="0"/>
              <a:t> </a:t>
            </a:r>
            <a:r>
              <a:rPr lang="nl-BE" sz="1050" b="0" dirty="0" err="1"/>
              <a:t>the</a:t>
            </a:r>
            <a:r>
              <a:rPr lang="nl-BE" sz="1050" b="0" dirty="0"/>
              <a:t> World Register of Marine Species (</a:t>
            </a:r>
            <a:r>
              <a:rPr lang="nl-BE" sz="1050" b="0" dirty="0" err="1"/>
              <a:t>WoRMS</a:t>
            </a:r>
            <a:r>
              <a:rPr lang="nl-BE" sz="1050" b="0" dirty="0"/>
              <a:t>) </a:t>
            </a:r>
            <a:r>
              <a:rPr lang="nl-BE" sz="1050" b="0" dirty="0" err="1"/>
              <a:t>and</a:t>
            </a:r>
            <a:r>
              <a:rPr lang="nl-BE" sz="1050" b="0" dirty="0"/>
              <a:t> </a:t>
            </a:r>
            <a:r>
              <a:rPr lang="nl-BE" sz="1050" b="0" dirty="0" err="1"/>
              <a:t>related</a:t>
            </a:r>
            <a:r>
              <a:rPr lang="nl-BE" sz="1050" b="0" dirty="0"/>
              <a:t> databases. </a:t>
            </a:r>
            <a:r>
              <a:rPr lang="nl-BE" sz="1050" b="0" i="1" dirty="0" err="1"/>
              <a:t>PLoS</a:t>
            </a:r>
            <a:r>
              <a:rPr lang="nl-BE" sz="1050" b="0" i="1" dirty="0"/>
              <a:t> </a:t>
            </a:r>
            <a:r>
              <a:rPr lang="nl-BE" sz="1050" b="0" i="1" dirty="0" err="1"/>
              <a:t>One</a:t>
            </a:r>
            <a:r>
              <a:rPr lang="nl-BE" sz="1050" b="0" i="1" dirty="0"/>
              <a:t> 8(1)</a:t>
            </a:r>
            <a:r>
              <a:rPr lang="nl-BE" sz="1050" b="0" dirty="0"/>
              <a:t>: 20 pp. </a:t>
            </a:r>
            <a:r>
              <a:rPr lang="nl-BE" sz="1050" b="0" dirty="0">
                <a:hlinkClick r:id="rId3"/>
              </a:rPr>
              <a:t>hdl.handle.net/10.1371/journal.pone.0051629</a:t>
            </a:r>
            <a:r>
              <a:rPr lang="nl-BE" sz="1050" b="0" dirty="0"/>
              <a:t> </a:t>
            </a:r>
            <a:br>
              <a:rPr lang="nl-BE" sz="1050" b="0" dirty="0"/>
            </a:br>
            <a:endParaRPr lang="nl-BE" sz="1050" b="0" dirty="0"/>
          </a:p>
          <a:p>
            <a:pPr marL="0" indent="0">
              <a:buNone/>
            </a:pPr>
            <a:r>
              <a:rPr lang="nl-BE" sz="1050" b="0" dirty="0"/>
              <a:t>Appeltans, W.; </a:t>
            </a:r>
            <a:r>
              <a:rPr lang="nl-BE" sz="1050" b="0" dirty="0" err="1"/>
              <a:t>Ahyong</a:t>
            </a:r>
            <a:r>
              <a:rPr lang="nl-BE" sz="1050" b="0" dirty="0"/>
              <a:t>, S.T.; Anderson, G. et al. (2012). The magnitude of </a:t>
            </a:r>
            <a:r>
              <a:rPr lang="nl-BE" sz="1050" b="0" dirty="0" err="1"/>
              <a:t>global</a:t>
            </a:r>
            <a:r>
              <a:rPr lang="nl-BE" sz="1050" b="0" dirty="0"/>
              <a:t> marine species </a:t>
            </a:r>
            <a:r>
              <a:rPr lang="nl-BE" sz="1050" b="0" dirty="0" err="1"/>
              <a:t>diversity</a:t>
            </a:r>
            <a:r>
              <a:rPr lang="nl-BE" sz="1050" b="0" dirty="0"/>
              <a:t>. </a:t>
            </a:r>
            <a:r>
              <a:rPr lang="nl-BE" sz="1050" b="0" i="1" dirty="0" err="1"/>
              <a:t>Curr</a:t>
            </a:r>
            <a:r>
              <a:rPr lang="nl-BE" sz="1050" b="0" i="1" dirty="0"/>
              <a:t>. </a:t>
            </a:r>
            <a:r>
              <a:rPr lang="nl-BE" sz="1050" b="0" i="1" dirty="0" err="1"/>
              <a:t>Biol</a:t>
            </a:r>
            <a:r>
              <a:rPr lang="nl-BE" sz="1050" b="0" i="1" dirty="0"/>
              <a:t>. 22(23)</a:t>
            </a:r>
            <a:r>
              <a:rPr lang="nl-BE" sz="1050" b="0" dirty="0"/>
              <a:t>: 14 pp + </a:t>
            </a:r>
            <a:r>
              <a:rPr lang="nl-BE" sz="1050" b="0" dirty="0" err="1"/>
              <a:t>suppl</a:t>
            </a:r>
            <a:r>
              <a:rPr lang="nl-BE" sz="1050" b="0" dirty="0"/>
              <a:t>. </a:t>
            </a:r>
            <a:r>
              <a:rPr lang="nl-BE" sz="1050" b="0" dirty="0" err="1"/>
              <a:t>inf</a:t>
            </a:r>
            <a:r>
              <a:rPr lang="nl-BE" sz="1050" b="0" dirty="0"/>
              <a:t> (91 pp.). </a:t>
            </a:r>
            <a:r>
              <a:rPr lang="nl-BE" sz="1050" b="0" dirty="0">
                <a:hlinkClick r:id="rId4"/>
              </a:rPr>
              <a:t>hdl.handle.net/10.1016/j.cub.2012.09.036</a:t>
            </a:r>
            <a:r>
              <a:rPr lang="nl-BE" sz="1050" b="0" dirty="0"/>
              <a:t> </a:t>
            </a:r>
            <a:endParaRPr lang="nl-NL" sz="1050" b="0" dirty="0"/>
          </a:p>
          <a:p>
            <a:pPr>
              <a:buFont typeface="Arial" pitchFamily="34" charset="0"/>
              <a:buNone/>
            </a:pPr>
            <a:endParaRPr lang="nl-NL" sz="1275" dirty="0"/>
          </a:p>
          <a:p>
            <a:pPr>
              <a:buFont typeface="Arial" pitchFamily="34" charset="0"/>
              <a:buNone/>
            </a:pPr>
            <a:endParaRPr lang="nl-NL" sz="1275" dirty="0"/>
          </a:p>
          <a:p>
            <a:pPr>
              <a:buFont typeface="Arial" pitchFamily="34" charset="0"/>
              <a:buNone/>
            </a:pPr>
            <a:endParaRPr lang="nl-NL" sz="1275" dirty="0"/>
          </a:p>
          <a:p>
            <a:pPr>
              <a:buFont typeface="Arial" pitchFamily="34" charset="0"/>
              <a:buNone/>
            </a:pPr>
            <a:endParaRPr lang="nl-NL" sz="1275" dirty="0"/>
          </a:p>
          <a:p>
            <a:pPr>
              <a:buFont typeface="Arial" pitchFamily="34" charset="0"/>
              <a:buNone/>
            </a:pPr>
            <a:endParaRPr lang="nl-NL" sz="1275" dirty="0"/>
          </a:p>
        </p:txBody>
      </p:sp>
    </p:spTree>
    <p:extLst>
      <p:ext uri="{BB962C8B-B14F-4D97-AF65-F5344CB8AC3E}">
        <p14:creationId xmlns:p14="http://schemas.microsoft.com/office/powerpoint/2010/main" val="3961972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BE8B9D4-5CCE-494C-A5A5-8B4179C02E40}"/>
              </a:ext>
            </a:extLst>
          </p:cNvPr>
          <p:cNvPicPr>
            <a:picLocks noChangeAspect="1"/>
          </p:cNvPicPr>
          <p:nvPr/>
        </p:nvPicPr>
        <p:blipFill rotWithShape="1">
          <a:blip r:embed="rId3"/>
          <a:srcRect l="14701" r="38696"/>
          <a:stretch/>
        </p:blipFill>
        <p:spPr>
          <a:xfrm>
            <a:off x="3137338" y="1213945"/>
            <a:ext cx="3252753" cy="3328168"/>
          </a:xfrm>
          <a:prstGeom prst="rect">
            <a:avLst/>
          </a:prstGeom>
          <a:ln>
            <a:noFill/>
          </a:ln>
        </p:spPr>
      </p:pic>
      <p:sp>
        <p:nvSpPr>
          <p:cNvPr id="2" name="Title 1">
            <a:extLst>
              <a:ext uri="{FF2B5EF4-FFF2-40B4-BE49-F238E27FC236}">
                <a16:creationId xmlns:a16="http://schemas.microsoft.com/office/drawing/2014/main" id="{D9D963C4-4A16-9045-B405-89012D0BBA58}"/>
              </a:ext>
            </a:extLst>
          </p:cNvPr>
          <p:cNvSpPr>
            <a:spLocks noGrp="1"/>
          </p:cNvSpPr>
          <p:nvPr>
            <p:ph type="title"/>
          </p:nvPr>
        </p:nvSpPr>
        <p:spPr>
          <a:xfrm>
            <a:off x="656035" y="465534"/>
            <a:ext cx="2694138" cy="1606912"/>
          </a:xfrm>
        </p:spPr>
        <p:txBody>
          <a:bodyPr lIns="0" tIns="0" rIns="0" bIns="0" anchor="t">
            <a:normAutofit/>
          </a:bodyPr>
          <a:lstStyle/>
          <a:p>
            <a:pPr>
              <a:lnSpc>
                <a:spcPts val="3825"/>
              </a:lnSpc>
            </a:pPr>
            <a:r>
              <a:rPr lang="en-US" sz="3600" b="1">
                <a:solidFill>
                  <a:srgbClr val="005FAA"/>
                </a:solidFill>
                <a:latin typeface="Poppins" pitchFamily="2" charset="77"/>
                <a:cs typeface="Poppins" pitchFamily="2" charset="77"/>
              </a:rPr>
              <a:t>A healthy ocean is a diverse ocean</a:t>
            </a:r>
          </a:p>
        </p:txBody>
      </p:sp>
      <p:sp>
        <p:nvSpPr>
          <p:cNvPr id="3" name="Content Placeholder 2">
            <a:extLst>
              <a:ext uri="{FF2B5EF4-FFF2-40B4-BE49-F238E27FC236}">
                <a16:creationId xmlns:a16="http://schemas.microsoft.com/office/drawing/2014/main" id="{8B4A9B26-4A59-8A46-8414-F1B306BC3FB3}"/>
              </a:ext>
            </a:extLst>
          </p:cNvPr>
          <p:cNvSpPr>
            <a:spLocks noGrp="1"/>
          </p:cNvSpPr>
          <p:nvPr>
            <p:ph sz="half" idx="1"/>
          </p:nvPr>
        </p:nvSpPr>
        <p:spPr>
          <a:xfrm>
            <a:off x="780708" y="2323856"/>
            <a:ext cx="2066144" cy="554172"/>
          </a:xfrm>
        </p:spPr>
        <p:txBody>
          <a:bodyPr lIns="0" tIns="0" rIns="0" bIns="0"/>
          <a:lstStyle/>
          <a:p>
            <a:pPr marL="0" indent="0">
              <a:lnSpc>
                <a:spcPts val="1950"/>
              </a:lnSpc>
              <a:buNone/>
            </a:pPr>
            <a:r>
              <a:rPr lang="en-US" sz="1500" dirty="0">
                <a:solidFill>
                  <a:srgbClr val="005FAA"/>
                </a:solidFill>
                <a:latin typeface="Poppins" pitchFamily="2" charset="77"/>
                <a:cs typeface="Poppins" pitchFamily="2" charset="77"/>
              </a:rPr>
              <a:t>Our ocean provides essential services to humankind</a:t>
            </a:r>
          </a:p>
        </p:txBody>
      </p:sp>
      <p:sp>
        <p:nvSpPr>
          <p:cNvPr id="4" name="Content Placeholder 3">
            <a:extLst>
              <a:ext uri="{FF2B5EF4-FFF2-40B4-BE49-F238E27FC236}">
                <a16:creationId xmlns:a16="http://schemas.microsoft.com/office/drawing/2014/main" id="{20DE0D7B-22E9-BF48-B0B3-A7808AA86B17}"/>
              </a:ext>
            </a:extLst>
          </p:cNvPr>
          <p:cNvSpPr>
            <a:spLocks noGrp="1"/>
          </p:cNvSpPr>
          <p:nvPr>
            <p:ph sz="half" idx="2"/>
          </p:nvPr>
        </p:nvSpPr>
        <p:spPr>
          <a:xfrm>
            <a:off x="5791241" y="4210500"/>
            <a:ext cx="2065077" cy="412286"/>
          </a:xfrm>
        </p:spPr>
        <p:txBody>
          <a:bodyPr wrap="square" lIns="0" tIns="0" rIns="0" bIns="0"/>
          <a:lstStyle/>
          <a:p>
            <a:pPr marL="0" indent="0">
              <a:buNone/>
            </a:pPr>
            <a:r>
              <a:rPr lang="en-US" sz="1500" b="1" dirty="0">
                <a:solidFill>
                  <a:srgbClr val="005FAA"/>
                </a:solidFill>
                <a:latin typeface="Poppins SemiBold" pitchFamily="2" charset="77"/>
                <a:cs typeface="Poppins SemiBold" pitchFamily="2" charset="77"/>
              </a:rPr>
              <a:t>Ocean diversity</a:t>
            </a:r>
            <a:endParaRPr lang="en-US" sz="1500" dirty="0">
              <a:solidFill>
                <a:srgbClr val="005FAA"/>
              </a:solidFill>
              <a:latin typeface="Poppins Light" pitchFamily="2" charset="77"/>
              <a:cs typeface="Poppins Light" pitchFamily="2" charset="77"/>
            </a:endParaRPr>
          </a:p>
        </p:txBody>
      </p:sp>
      <p:sp>
        <p:nvSpPr>
          <p:cNvPr id="10" name="Oval 9">
            <a:extLst>
              <a:ext uri="{FF2B5EF4-FFF2-40B4-BE49-F238E27FC236}">
                <a16:creationId xmlns:a16="http://schemas.microsoft.com/office/drawing/2014/main" id="{44CB89B6-54FE-3749-B335-C614090DE8F1}"/>
              </a:ext>
            </a:extLst>
          </p:cNvPr>
          <p:cNvSpPr/>
          <p:nvPr/>
        </p:nvSpPr>
        <p:spPr>
          <a:xfrm>
            <a:off x="5974269" y="1591610"/>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1" name="Oval 10">
            <a:extLst>
              <a:ext uri="{FF2B5EF4-FFF2-40B4-BE49-F238E27FC236}">
                <a16:creationId xmlns:a16="http://schemas.microsoft.com/office/drawing/2014/main" id="{FE7E70FE-6DB8-EC46-8DD8-5DE3F7CE6D46}"/>
              </a:ext>
            </a:extLst>
          </p:cNvPr>
          <p:cNvSpPr/>
          <p:nvPr/>
        </p:nvSpPr>
        <p:spPr>
          <a:xfrm>
            <a:off x="6502414" y="2703923"/>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2" name="Oval 11">
            <a:extLst>
              <a:ext uri="{FF2B5EF4-FFF2-40B4-BE49-F238E27FC236}">
                <a16:creationId xmlns:a16="http://schemas.microsoft.com/office/drawing/2014/main" id="{CD04E5BC-50B9-644C-AFF2-4B0C4A2F0166}"/>
              </a:ext>
            </a:extLst>
          </p:cNvPr>
          <p:cNvSpPr/>
          <p:nvPr/>
        </p:nvSpPr>
        <p:spPr>
          <a:xfrm>
            <a:off x="4697429" y="1009973"/>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1" name="Oval 20">
            <a:extLst>
              <a:ext uri="{FF2B5EF4-FFF2-40B4-BE49-F238E27FC236}">
                <a16:creationId xmlns:a16="http://schemas.microsoft.com/office/drawing/2014/main" id="{CF4B6E27-ECDE-F548-91C4-B410B4726905}"/>
              </a:ext>
            </a:extLst>
          </p:cNvPr>
          <p:cNvSpPr/>
          <p:nvPr/>
        </p:nvSpPr>
        <p:spPr>
          <a:xfrm>
            <a:off x="3105806" y="1079938"/>
            <a:ext cx="3307934" cy="3259646"/>
          </a:xfrm>
          <a:prstGeom prst="ellipse">
            <a:avLst/>
          </a:prstGeom>
          <a:noFill/>
          <a:ln w="25400">
            <a:solidFill>
              <a:srgbClr val="00B5D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2" name="Rectangle 21">
            <a:extLst>
              <a:ext uri="{FF2B5EF4-FFF2-40B4-BE49-F238E27FC236}">
                <a16:creationId xmlns:a16="http://schemas.microsoft.com/office/drawing/2014/main" id="{E86C21AB-1EDF-6945-9807-E7C166C265EA}"/>
              </a:ext>
            </a:extLst>
          </p:cNvPr>
          <p:cNvSpPr/>
          <p:nvPr/>
        </p:nvSpPr>
        <p:spPr>
          <a:xfrm>
            <a:off x="4638839" y="726916"/>
            <a:ext cx="1573188" cy="323165"/>
          </a:xfrm>
          <a:prstGeom prst="rect">
            <a:avLst/>
          </a:prstGeom>
        </p:spPr>
        <p:txBody>
          <a:bodyPr wrap="none">
            <a:spAutoFit/>
          </a:bodyPr>
          <a:lstStyle/>
          <a:p>
            <a:pPr defTabSz="685800">
              <a:buClrTx/>
            </a:pPr>
            <a:r>
              <a:rPr lang="en-US" sz="1350" b="1" kern="1200">
                <a:solidFill>
                  <a:srgbClr val="005FAA"/>
                </a:solidFill>
                <a:latin typeface="Poppins SemiBold" pitchFamily="2" charset="77"/>
                <a:ea typeface="+mn-ea"/>
                <a:cs typeface="Poppins SemiBold" pitchFamily="2" charset="77"/>
              </a:rPr>
              <a:t>Recreational</a:t>
            </a:r>
            <a:r>
              <a:rPr lang="en-US" sz="1500" kern="1200">
                <a:solidFill>
                  <a:srgbClr val="005FAA"/>
                </a:solidFill>
                <a:latin typeface="Poppins Light" pitchFamily="2" charset="77"/>
                <a:ea typeface="+mn-ea"/>
                <a:cs typeface="Poppins Light" pitchFamily="2" charset="77"/>
              </a:rPr>
              <a:t> space</a:t>
            </a:r>
          </a:p>
        </p:txBody>
      </p:sp>
      <p:sp>
        <p:nvSpPr>
          <p:cNvPr id="23" name="Rectangle 22">
            <a:extLst>
              <a:ext uri="{FF2B5EF4-FFF2-40B4-BE49-F238E27FC236}">
                <a16:creationId xmlns:a16="http://schemas.microsoft.com/office/drawing/2014/main" id="{517C64FE-9854-4145-B167-0503F061CE03}"/>
              </a:ext>
            </a:extLst>
          </p:cNvPr>
          <p:cNvSpPr/>
          <p:nvPr/>
        </p:nvSpPr>
        <p:spPr>
          <a:xfrm>
            <a:off x="6159655" y="1497724"/>
            <a:ext cx="2312546" cy="507831"/>
          </a:xfrm>
          <a:prstGeom prst="rect">
            <a:avLst/>
          </a:prstGeom>
        </p:spPr>
        <p:txBody>
          <a:bodyPr wrap="square">
            <a:spAutoFit/>
          </a:bodyPr>
          <a:lstStyle/>
          <a:p>
            <a:pPr defTabSz="685800">
              <a:buClrTx/>
            </a:pPr>
            <a:r>
              <a:rPr lang="en-US" sz="1350" b="1" kern="1200">
                <a:solidFill>
                  <a:srgbClr val="005FAA"/>
                </a:solidFill>
                <a:latin typeface="Poppins SemiBold" pitchFamily="2" charset="77"/>
                <a:ea typeface="+mn-ea"/>
                <a:cs typeface="Poppins SemiBold" pitchFamily="2" charset="77"/>
              </a:rPr>
              <a:t>Resources</a:t>
            </a:r>
            <a:r>
              <a:rPr lang="en-US" sz="1350" kern="1200">
                <a:solidFill>
                  <a:srgbClr val="005FAA"/>
                </a:solidFill>
                <a:latin typeface="Poppins Light" pitchFamily="2" charset="77"/>
                <a:ea typeface="+mn-ea"/>
                <a:cs typeface="Poppins Light" pitchFamily="2" charset="77"/>
              </a:rPr>
              <a:t> (e.g. medicine nutrition, transport)</a:t>
            </a:r>
          </a:p>
        </p:txBody>
      </p:sp>
      <p:sp>
        <p:nvSpPr>
          <p:cNvPr id="24" name="Rectangle 23">
            <a:extLst>
              <a:ext uri="{FF2B5EF4-FFF2-40B4-BE49-F238E27FC236}">
                <a16:creationId xmlns:a16="http://schemas.microsoft.com/office/drawing/2014/main" id="{28CE7AD4-440C-2C47-ABE9-4F3674107B6F}"/>
              </a:ext>
            </a:extLst>
          </p:cNvPr>
          <p:cNvSpPr/>
          <p:nvPr/>
        </p:nvSpPr>
        <p:spPr>
          <a:xfrm>
            <a:off x="6635658" y="2648607"/>
            <a:ext cx="1939019" cy="507831"/>
          </a:xfrm>
          <a:prstGeom prst="rect">
            <a:avLst/>
          </a:prstGeom>
        </p:spPr>
        <p:txBody>
          <a:bodyPr wrap="square">
            <a:spAutoFit/>
          </a:bodyPr>
          <a:lstStyle/>
          <a:p>
            <a:pPr defTabSz="685800">
              <a:buClrTx/>
            </a:pPr>
            <a:r>
              <a:rPr lang="en-US" sz="1350" b="1" kern="1200">
                <a:solidFill>
                  <a:srgbClr val="005FAA"/>
                </a:solidFill>
                <a:latin typeface="Poppins SemiBold" pitchFamily="2" charset="77"/>
                <a:ea typeface="+mn-ea"/>
                <a:cs typeface="Poppins SemiBold" pitchFamily="2" charset="77"/>
              </a:rPr>
              <a:t>Bio-geo-chemical</a:t>
            </a:r>
            <a:r>
              <a:rPr lang="en-US" sz="1350" kern="1200">
                <a:solidFill>
                  <a:srgbClr val="005FAA"/>
                </a:solidFill>
                <a:latin typeface="Poppins Light" pitchFamily="2" charset="77"/>
                <a:ea typeface="+mn-ea"/>
                <a:cs typeface="Poppins Light" pitchFamily="2" charset="77"/>
              </a:rPr>
              <a:t> planetary processes </a:t>
            </a:r>
          </a:p>
        </p:txBody>
      </p:sp>
      <p:sp>
        <p:nvSpPr>
          <p:cNvPr id="25" name="Oval 24">
            <a:extLst>
              <a:ext uri="{FF2B5EF4-FFF2-40B4-BE49-F238E27FC236}">
                <a16:creationId xmlns:a16="http://schemas.microsoft.com/office/drawing/2014/main" id="{47D3899B-F7CE-5F4B-9AD6-C5DCDC759429}"/>
              </a:ext>
            </a:extLst>
          </p:cNvPr>
          <p:cNvSpPr/>
          <p:nvPr/>
        </p:nvSpPr>
        <p:spPr>
          <a:xfrm>
            <a:off x="2991507" y="2720491"/>
            <a:ext cx="3566888" cy="1757042"/>
          </a:xfrm>
          <a:custGeom>
            <a:avLst/>
            <a:gdLst>
              <a:gd name="connsiteX0" fmla="*/ 0 w 4754853"/>
              <a:gd name="connsiteY0" fmla="*/ 2342722 h 4685444"/>
              <a:gd name="connsiteX1" fmla="*/ 2377427 w 4754853"/>
              <a:gd name="connsiteY1" fmla="*/ 0 h 4685444"/>
              <a:gd name="connsiteX2" fmla="*/ 4754854 w 4754853"/>
              <a:gd name="connsiteY2" fmla="*/ 2342722 h 4685444"/>
              <a:gd name="connsiteX3" fmla="*/ 2377427 w 4754853"/>
              <a:gd name="connsiteY3" fmla="*/ 4685444 h 4685444"/>
              <a:gd name="connsiteX4" fmla="*/ 0 w 4754853"/>
              <a:gd name="connsiteY4" fmla="*/ 2342722 h 4685444"/>
              <a:gd name="connsiteX0" fmla="*/ 0 w 4820941"/>
              <a:gd name="connsiteY0" fmla="*/ 292841 h 2635563"/>
              <a:gd name="connsiteX1" fmla="*/ 4754854 w 4820941"/>
              <a:gd name="connsiteY1" fmla="*/ 292841 h 2635563"/>
              <a:gd name="connsiteX2" fmla="*/ 2377427 w 4820941"/>
              <a:gd name="connsiteY2" fmla="*/ 2635563 h 2635563"/>
              <a:gd name="connsiteX3" fmla="*/ 0 w 4820941"/>
              <a:gd name="connsiteY3" fmla="*/ 292841 h 2635563"/>
              <a:gd name="connsiteX0" fmla="*/ 4754854 w 4846294"/>
              <a:gd name="connsiteY0" fmla="*/ 282311 h 2625033"/>
              <a:gd name="connsiteX1" fmla="*/ 2377427 w 4846294"/>
              <a:gd name="connsiteY1" fmla="*/ 2625033 h 2625033"/>
              <a:gd name="connsiteX2" fmla="*/ 0 w 4846294"/>
              <a:gd name="connsiteY2" fmla="*/ 282311 h 2625033"/>
              <a:gd name="connsiteX3" fmla="*/ 4846294 w 4846294"/>
              <a:gd name="connsiteY3" fmla="*/ 373751 h 2625033"/>
              <a:gd name="connsiteX0" fmla="*/ 4777022 w 4843109"/>
              <a:gd name="connsiteY0" fmla="*/ 281962 h 2624684"/>
              <a:gd name="connsiteX1" fmla="*/ 2399595 w 4843109"/>
              <a:gd name="connsiteY1" fmla="*/ 2624684 h 2624684"/>
              <a:gd name="connsiteX2" fmla="*/ 22168 w 4843109"/>
              <a:gd name="connsiteY2" fmla="*/ 281962 h 2624684"/>
              <a:gd name="connsiteX3" fmla="*/ 3638752 w 4843109"/>
              <a:gd name="connsiteY3" fmla="*/ 362892 h 2624684"/>
              <a:gd name="connsiteX0" fmla="*/ 4777022 w 4843109"/>
              <a:gd name="connsiteY0" fmla="*/ 0 h 2342722"/>
              <a:gd name="connsiteX1" fmla="*/ 2399595 w 4843109"/>
              <a:gd name="connsiteY1" fmla="*/ 2342722 h 2342722"/>
              <a:gd name="connsiteX2" fmla="*/ 22168 w 4843109"/>
              <a:gd name="connsiteY2" fmla="*/ 0 h 2342722"/>
              <a:gd name="connsiteX0" fmla="*/ 4764977 w 4831064"/>
              <a:gd name="connsiteY0" fmla="*/ 0 h 2342722"/>
              <a:gd name="connsiteX1" fmla="*/ 2387550 w 4831064"/>
              <a:gd name="connsiteY1" fmla="*/ 2342722 h 2342722"/>
              <a:gd name="connsiteX2" fmla="*/ 10123 w 4831064"/>
              <a:gd name="connsiteY2" fmla="*/ 0 h 2342722"/>
              <a:gd name="connsiteX0" fmla="*/ 4764977 w 4773758"/>
              <a:gd name="connsiteY0" fmla="*/ 0 h 2342722"/>
              <a:gd name="connsiteX1" fmla="*/ 2387550 w 4773758"/>
              <a:gd name="connsiteY1" fmla="*/ 2342722 h 2342722"/>
              <a:gd name="connsiteX2" fmla="*/ 10123 w 4773758"/>
              <a:gd name="connsiteY2" fmla="*/ 0 h 2342722"/>
              <a:gd name="connsiteX0" fmla="*/ 4764977 w 4765014"/>
              <a:gd name="connsiteY0" fmla="*/ 0 h 2342722"/>
              <a:gd name="connsiteX1" fmla="*/ 2387550 w 4765014"/>
              <a:gd name="connsiteY1" fmla="*/ 2342722 h 2342722"/>
              <a:gd name="connsiteX2" fmla="*/ 10123 w 4765014"/>
              <a:gd name="connsiteY2" fmla="*/ 0 h 2342722"/>
              <a:gd name="connsiteX0" fmla="*/ 4764977 w 4765974"/>
              <a:gd name="connsiteY0" fmla="*/ 0 h 2342722"/>
              <a:gd name="connsiteX1" fmla="*/ 2387550 w 4765974"/>
              <a:gd name="connsiteY1" fmla="*/ 2342722 h 2342722"/>
              <a:gd name="connsiteX2" fmla="*/ 10123 w 4765974"/>
              <a:gd name="connsiteY2" fmla="*/ 0 h 2342722"/>
              <a:gd name="connsiteX0" fmla="*/ 4754854 w 4755851"/>
              <a:gd name="connsiteY0" fmla="*/ 0 h 2342722"/>
              <a:gd name="connsiteX1" fmla="*/ 2377427 w 4755851"/>
              <a:gd name="connsiteY1" fmla="*/ 2342722 h 2342722"/>
              <a:gd name="connsiteX2" fmla="*/ 0 w 4755851"/>
              <a:gd name="connsiteY2" fmla="*/ 0 h 2342722"/>
            </a:gdLst>
            <a:ahLst/>
            <a:cxnLst>
              <a:cxn ang="0">
                <a:pos x="connsiteX0" y="connsiteY0"/>
              </a:cxn>
              <a:cxn ang="0">
                <a:pos x="connsiteX1" y="connsiteY1"/>
              </a:cxn>
              <a:cxn ang="0">
                <a:pos x="connsiteX2" y="connsiteY2"/>
              </a:cxn>
            </a:cxnLst>
            <a:rect l="l" t="t" r="r" b="b"/>
            <a:pathLst>
              <a:path w="4755851" h="2342722">
                <a:moveTo>
                  <a:pt x="4754854" y="0"/>
                </a:moveTo>
                <a:cubicBezTo>
                  <a:pt x="4793741" y="1231282"/>
                  <a:pt x="3690444" y="2342722"/>
                  <a:pt x="2377427" y="2342722"/>
                </a:cubicBezTo>
                <a:cubicBezTo>
                  <a:pt x="1064410" y="2342722"/>
                  <a:pt x="14191" y="1301875"/>
                  <a:pt x="0" y="0"/>
                </a:cubicBezTo>
              </a:path>
            </a:pathLst>
          </a:custGeom>
          <a:noFill/>
          <a:ln w="25400">
            <a:solidFill>
              <a:srgbClr val="00B5D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8" name="Oval 7">
            <a:extLst>
              <a:ext uri="{FF2B5EF4-FFF2-40B4-BE49-F238E27FC236}">
                <a16:creationId xmlns:a16="http://schemas.microsoft.com/office/drawing/2014/main" id="{7F6DE8CA-78CE-DD46-B4F3-90A7E57F5617}"/>
              </a:ext>
            </a:extLst>
          </p:cNvPr>
          <p:cNvSpPr/>
          <p:nvPr/>
        </p:nvSpPr>
        <p:spPr>
          <a:xfrm>
            <a:off x="5566583" y="4193629"/>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6" name="Oval 25">
            <a:extLst>
              <a:ext uri="{FF2B5EF4-FFF2-40B4-BE49-F238E27FC236}">
                <a16:creationId xmlns:a16="http://schemas.microsoft.com/office/drawing/2014/main" id="{C8757A79-EA60-B94A-84CD-D492FA00E6F0}"/>
              </a:ext>
            </a:extLst>
          </p:cNvPr>
          <p:cNvSpPr/>
          <p:nvPr/>
        </p:nvSpPr>
        <p:spPr>
          <a:xfrm>
            <a:off x="2936054" y="2625756"/>
            <a:ext cx="118241" cy="118241"/>
          </a:xfrm>
          <a:prstGeom prst="ellipse">
            <a:avLst/>
          </a:prstGeom>
          <a:solidFill>
            <a:schemeClr val="bg1"/>
          </a:solidFill>
          <a:ln w="22225">
            <a:solidFill>
              <a:srgbClr val="00B5D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39126876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00"/>
        <p:cNvGrpSpPr/>
        <p:nvPr/>
      </p:nvGrpSpPr>
      <p:grpSpPr>
        <a:xfrm>
          <a:off x="0" y="0"/>
          <a:ext cx="0" cy="0"/>
          <a:chOff x="0" y="0"/>
          <a:chExt cx="0" cy="0"/>
        </a:xfrm>
      </p:grpSpPr>
      <p:sp>
        <p:nvSpPr>
          <p:cNvPr id="101" name="Google Shape;101;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1E3566"/>
                </a:solidFill>
                <a:latin typeface="Montserrat"/>
                <a:ea typeface="Montserrat"/>
                <a:cs typeface="Montserrat"/>
                <a:sym typeface="Montserrat"/>
              </a:rPr>
              <a:t>AQUATIC ANIMALS</a:t>
            </a:r>
            <a:endParaRPr b="1">
              <a:solidFill>
                <a:srgbClr val="1E3566"/>
              </a:solidFill>
              <a:latin typeface="Montserrat"/>
              <a:ea typeface="Montserrat"/>
              <a:cs typeface="Montserrat"/>
              <a:sym typeface="Montserrat"/>
            </a:endParaRPr>
          </a:p>
        </p:txBody>
      </p:sp>
      <p:sp>
        <p:nvSpPr>
          <p:cNvPr id="102" name="Google Shape;102;p17"/>
          <p:cNvSpPr txBox="1">
            <a:spLocks noGrp="1"/>
          </p:cNvSpPr>
          <p:nvPr>
            <p:ph type="body" idx="1"/>
          </p:nvPr>
        </p:nvSpPr>
        <p:spPr>
          <a:xfrm>
            <a:off x="235500" y="1794325"/>
            <a:ext cx="4091700" cy="2469600"/>
          </a:xfrm>
          <a:prstGeom prst="rect">
            <a:avLst/>
          </a:prstGeom>
        </p:spPr>
        <p:txBody>
          <a:bodyPr spcFirstLastPara="1" wrap="square" lIns="91425" tIns="91425" rIns="91425" bIns="91425" anchor="t" anchorCtr="0">
            <a:noAutofit/>
          </a:bodyPr>
          <a:lstStyle/>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Global food security</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Billions of dollars per year in socioeconomic benefits</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Structure healthy ecosystems and their resilience</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Biological Essential Ocean Variables (GOOS)</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Are culturally and globally significant</a:t>
            </a:r>
            <a:endParaRPr sz="1400">
              <a:solidFill>
                <a:schemeClr val="dk1"/>
              </a:solidFill>
              <a:highlight>
                <a:srgbClr val="FFFFFF"/>
              </a:highlight>
              <a:latin typeface="Lato Light"/>
              <a:ea typeface="Lato Light"/>
              <a:cs typeface="Lato Light"/>
              <a:sym typeface="Lato Light"/>
            </a:endParaRPr>
          </a:p>
        </p:txBody>
      </p:sp>
      <p:sp>
        <p:nvSpPr>
          <p:cNvPr id="103" name="Google Shape;103;p17"/>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17"/>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50</a:t>
            </a:fld>
            <a:endParaRPr b="1">
              <a:solidFill>
                <a:srgbClr val="FFFFFF"/>
              </a:solidFill>
              <a:latin typeface="Raleway"/>
              <a:ea typeface="Raleway"/>
              <a:cs typeface="Raleway"/>
              <a:sym typeface="Raleway"/>
            </a:endParaRPr>
          </a:p>
        </p:txBody>
      </p:sp>
      <p:sp>
        <p:nvSpPr>
          <p:cNvPr id="105" name="Google Shape;105;p17"/>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106" name="Google Shape;106;p17"/>
          <p:cNvPicPr preferRelativeResize="0"/>
          <p:nvPr/>
        </p:nvPicPr>
        <p:blipFill rotWithShape="1">
          <a:blip r:embed="rId4">
            <a:alphaModFix/>
          </a:blip>
          <a:srcRect l="14001" r="14009"/>
          <a:stretch/>
        </p:blipFill>
        <p:spPr>
          <a:xfrm>
            <a:off x="4572000" y="0"/>
            <a:ext cx="4572000" cy="4763146"/>
          </a:xfrm>
          <a:prstGeom prst="rect">
            <a:avLst/>
          </a:prstGeom>
          <a:noFill/>
          <a:ln>
            <a:noFill/>
          </a:ln>
        </p:spPr>
      </p:pic>
      <p:sp>
        <p:nvSpPr>
          <p:cNvPr id="107" name="Google Shape;107;p17"/>
          <p:cNvSpPr txBox="1"/>
          <p:nvPr/>
        </p:nvSpPr>
        <p:spPr>
          <a:xfrm>
            <a:off x="327000" y="1074975"/>
            <a:ext cx="4172400" cy="66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a:solidFill>
                  <a:srgbClr val="1FA8B7"/>
                </a:solidFill>
                <a:highlight>
                  <a:schemeClr val="lt1"/>
                </a:highlight>
                <a:latin typeface="Raleway"/>
                <a:ea typeface="Raleway"/>
                <a:cs typeface="Raleway"/>
                <a:sym typeface="Raleway"/>
              </a:rPr>
              <a:t>Highly valued aquatic resources in a rapidly changing environment</a:t>
            </a:r>
            <a:endParaRPr b="1"/>
          </a:p>
        </p:txBody>
      </p:sp>
      <p:pic>
        <p:nvPicPr>
          <p:cNvPr id="108" name="Google Shape;108;p17"/>
          <p:cNvPicPr preferRelativeResize="0"/>
          <p:nvPr/>
        </p:nvPicPr>
        <p:blipFill>
          <a:blip r:embed="rId5">
            <a:alphaModFix/>
          </a:blip>
          <a:stretch>
            <a:fillRect/>
          </a:stretch>
        </p:blipFill>
        <p:spPr>
          <a:xfrm>
            <a:off x="8616800" y="4821546"/>
            <a:ext cx="403200" cy="25280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12"/>
        <p:cNvGrpSpPr/>
        <p:nvPr/>
      </p:nvGrpSpPr>
      <p:grpSpPr>
        <a:xfrm>
          <a:off x="0" y="0"/>
          <a:ext cx="0" cy="0"/>
          <a:chOff x="0" y="0"/>
          <a:chExt cx="0" cy="0"/>
        </a:xfrm>
      </p:grpSpPr>
      <p:sp>
        <p:nvSpPr>
          <p:cNvPr id="113" name="Google Shape;113;p18"/>
          <p:cNvSpPr txBox="1">
            <a:spLocks noGrp="1"/>
          </p:cNvSpPr>
          <p:nvPr>
            <p:ph type="title"/>
          </p:nvPr>
        </p:nvSpPr>
        <p:spPr>
          <a:xfrm>
            <a:off x="48768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1E3566"/>
                </a:solidFill>
                <a:latin typeface="Montserrat"/>
                <a:ea typeface="Montserrat"/>
                <a:cs typeface="Montserrat"/>
                <a:sym typeface="Montserrat"/>
              </a:rPr>
              <a:t>TAG TECHNOLOGY</a:t>
            </a:r>
            <a:endParaRPr b="1">
              <a:solidFill>
                <a:srgbClr val="1E3566"/>
              </a:solidFill>
              <a:latin typeface="Montserrat"/>
              <a:ea typeface="Montserrat"/>
              <a:cs typeface="Montserrat"/>
              <a:sym typeface="Montserrat"/>
            </a:endParaRPr>
          </a:p>
        </p:txBody>
      </p:sp>
      <p:sp>
        <p:nvSpPr>
          <p:cNvPr id="114" name="Google Shape;114;p18"/>
          <p:cNvSpPr txBox="1">
            <a:spLocks noGrp="1"/>
          </p:cNvSpPr>
          <p:nvPr>
            <p:ph type="body" idx="1"/>
          </p:nvPr>
        </p:nvSpPr>
        <p:spPr>
          <a:xfrm>
            <a:off x="4924400" y="1946725"/>
            <a:ext cx="4095600" cy="24696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0"/>
              </a:spcAft>
              <a:buNone/>
            </a:pPr>
            <a:r>
              <a:rPr lang="en" sz="1400">
                <a:solidFill>
                  <a:srgbClr val="606569"/>
                </a:solidFill>
                <a:highlight>
                  <a:srgbClr val="FFFFFF"/>
                </a:highlight>
                <a:latin typeface="Lato Light"/>
                <a:ea typeface="Lato Light"/>
                <a:cs typeface="Lato Light"/>
                <a:sym typeface="Lato Light"/>
              </a:rPr>
              <a:t>New tags have advanced the concept of mobile tracking to include large aquatic animals capable of documenting interactions with their surroundings, including environmental conditions and other tagged animals.</a:t>
            </a:r>
            <a:endParaRPr sz="1400">
              <a:solidFill>
                <a:schemeClr val="dk1"/>
              </a:solidFill>
              <a:latin typeface="Lato Light"/>
              <a:ea typeface="Lato Light"/>
              <a:cs typeface="Lato Light"/>
              <a:sym typeface="Lato Light"/>
            </a:endParaRPr>
          </a:p>
        </p:txBody>
      </p:sp>
      <p:sp>
        <p:nvSpPr>
          <p:cNvPr id="115" name="Google Shape;115;p18"/>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p18"/>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51</a:t>
            </a:fld>
            <a:endParaRPr b="1">
              <a:solidFill>
                <a:srgbClr val="FFFFFF"/>
              </a:solidFill>
              <a:latin typeface="Raleway"/>
              <a:ea typeface="Raleway"/>
              <a:cs typeface="Raleway"/>
              <a:sym typeface="Raleway"/>
            </a:endParaRPr>
          </a:p>
        </p:txBody>
      </p:sp>
      <p:sp>
        <p:nvSpPr>
          <p:cNvPr id="117" name="Google Shape;117;p18"/>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sp>
        <p:nvSpPr>
          <p:cNvPr id="118" name="Google Shape;118;p18"/>
          <p:cNvSpPr txBox="1"/>
          <p:nvPr/>
        </p:nvSpPr>
        <p:spPr>
          <a:xfrm>
            <a:off x="4892100" y="1074975"/>
            <a:ext cx="3724800" cy="66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300" b="1">
                <a:solidFill>
                  <a:srgbClr val="1FA8B7"/>
                </a:solidFill>
                <a:highlight>
                  <a:schemeClr val="lt1"/>
                </a:highlight>
                <a:latin typeface="Raleway"/>
                <a:ea typeface="Raleway"/>
                <a:cs typeface="Raleway"/>
                <a:sym typeface="Raleway"/>
              </a:rPr>
              <a:t>Acoustic tags, satellite tags and data loggers</a:t>
            </a:r>
            <a:endParaRPr sz="1300" b="1"/>
          </a:p>
        </p:txBody>
      </p:sp>
      <p:pic>
        <p:nvPicPr>
          <p:cNvPr id="119" name="Google Shape;119;p18"/>
          <p:cNvPicPr preferRelativeResize="0"/>
          <p:nvPr/>
        </p:nvPicPr>
        <p:blipFill rotWithShape="1">
          <a:blip r:embed="rId4">
            <a:alphaModFix/>
          </a:blip>
          <a:srcRect l="18007" r="18000"/>
          <a:stretch/>
        </p:blipFill>
        <p:spPr>
          <a:xfrm>
            <a:off x="0" y="0"/>
            <a:ext cx="4572000" cy="4763148"/>
          </a:xfrm>
          <a:prstGeom prst="rect">
            <a:avLst/>
          </a:prstGeom>
          <a:noFill/>
          <a:ln>
            <a:noFill/>
          </a:ln>
        </p:spPr>
      </p:pic>
      <p:pic>
        <p:nvPicPr>
          <p:cNvPr id="120" name="Google Shape;120;p18"/>
          <p:cNvPicPr preferRelativeResize="0"/>
          <p:nvPr/>
        </p:nvPicPr>
        <p:blipFill>
          <a:blip r:embed="rId5">
            <a:alphaModFix/>
          </a:blip>
          <a:stretch>
            <a:fillRect/>
          </a:stretch>
        </p:blipFill>
        <p:spPr>
          <a:xfrm>
            <a:off x="8616800" y="4821546"/>
            <a:ext cx="403200" cy="25280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xfrm>
            <a:off x="472050" y="445024"/>
            <a:ext cx="8131800" cy="73324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FFFF"/>
                </a:solidFill>
                <a:latin typeface="Montserrat"/>
                <a:ea typeface="Montserrat"/>
                <a:cs typeface="Montserrat"/>
                <a:sym typeface="Montserrat"/>
              </a:rPr>
              <a:t>HOW TRACKING WORKS</a:t>
            </a:r>
            <a:endParaRPr dirty="0">
              <a:solidFill>
                <a:srgbClr val="FFFFFF"/>
              </a:solidFill>
              <a:latin typeface="Montserrat"/>
              <a:ea typeface="Montserrat"/>
              <a:cs typeface="Montserrat"/>
              <a:sym typeface="Montserrat"/>
            </a:endParaRPr>
          </a:p>
        </p:txBody>
      </p:sp>
      <p:sp>
        <p:nvSpPr>
          <p:cNvPr id="126" name="Google Shape;126;p19"/>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p19"/>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chemeClr val="lt1"/>
                </a:solidFill>
                <a:latin typeface="Raleway"/>
                <a:ea typeface="Raleway"/>
                <a:cs typeface="Raleway"/>
                <a:sym typeface="Raleway"/>
              </a:rPr>
              <a:t>52</a:t>
            </a:fld>
            <a:endParaRPr b="1">
              <a:solidFill>
                <a:schemeClr val="lt1"/>
              </a:solidFill>
              <a:latin typeface="Raleway"/>
              <a:ea typeface="Raleway"/>
              <a:cs typeface="Raleway"/>
              <a:sym typeface="Raleway"/>
            </a:endParaRPr>
          </a:p>
        </p:txBody>
      </p:sp>
      <p:sp>
        <p:nvSpPr>
          <p:cNvPr id="128" name="Google Shape;128;p19"/>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sp>
        <p:nvSpPr>
          <p:cNvPr id="129" name="Google Shape;129;p19"/>
          <p:cNvSpPr txBox="1">
            <a:spLocks noGrp="1"/>
          </p:cNvSpPr>
          <p:nvPr>
            <p:ph type="body" idx="1"/>
          </p:nvPr>
        </p:nvSpPr>
        <p:spPr>
          <a:xfrm>
            <a:off x="355200" y="1692575"/>
            <a:ext cx="4030500" cy="2623786"/>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rgbClr val="FFFFFF"/>
              </a:buClr>
              <a:buSzPts val="1200"/>
              <a:buFont typeface="Lato Light"/>
              <a:buAutoNum type="arabicPeriod"/>
            </a:pPr>
            <a:r>
              <a:rPr lang="en" sz="1200" dirty="0">
                <a:solidFill>
                  <a:srgbClr val="FFFFFF"/>
                </a:solidFill>
                <a:latin typeface="Lato Light"/>
                <a:ea typeface="Lato Light"/>
                <a:cs typeface="Lato Light"/>
                <a:sym typeface="Lato Light"/>
              </a:rPr>
              <a:t>Acoustic tags are small transmitters that allow researchers to track aquatic animals underwater.</a:t>
            </a:r>
            <a:endParaRPr sz="1200" dirty="0">
              <a:solidFill>
                <a:srgbClr val="FFFFFF"/>
              </a:solidFill>
              <a:latin typeface="Lato Light"/>
              <a:ea typeface="Lato Light"/>
              <a:cs typeface="Lato Light"/>
              <a:sym typeface="Lato Light"/>
            </a:endParaRPr>
          </a:p>
          <a:p>
            <a:pPr marL="457200" lvl="0" indent="-304800" algn="l" rtl="0">
              <a:lnSpc>
                <a:spcPct val="115000"/>
              </a:lnSpc>
              <a:spcBef>
                <a:spcPts val="0"/>
              </a:spcBef>
              <a:spcAft>
                <a:spcPts val="0"/>
              </a:spcAft>
              <a:buClr>
                <a:srgbClr val="FFFFFF"/>
              </a:buClr>
              <a:buSzPts val="1200"/>
              <a:buFont typeface="Lato Light"/>
              <a:buAutoNum type="arabicPeriod"/>
            </a:pPr>
            <a:r>
              <a:rPr lang="en" sz="1200" dirty="0">
                <a:solidFill>
                  <a:srgbClr val="FFFFFF"/>
                </a:solidFill>
                <a:latin typeface="Lato Light"/>
                <a:ea typeface="Lato Light"/>
                <a:cs typeface="Lato Light"/>
                <a:sym typeface="Lato Light"/>
              </a:rPr>
              <a:t>Larger animals can carry </a:t>
            </a:r>
            <a:r>
              <a:rPr lang="en" sz="1200" dirty="0" err="1">
                <a:solidFill>
                  <a:srgbClr val="FFFFFF"/>
                </a:solidFill>
                <a:latin typeface="Lato Light"/>
                <a:ea typeface="Lato Light"/>
                <a:cs typeface="Lato Light"/>
                <a:sym typeface="Lato Light"/>
              </a:rPr>
              <a:t>Vemco</a:t>
            </a:r>
            <a:r>
              <a:rPr lang="en" sz="1200" dirty="0">
                <a:solidFill>
                  <a:srgbClr val="FFFFFF"/>
                </a:solidFill>
                <a:latin typeface="Lato Light"/>
                <a:ea typeface="Lato Light"/>
                <a:cs typeface="Lato Light"/>
                <a:sym typeface="Lato Light"/>
              </a:rPr>
              <a:t> Mobile Transceivers (VMTs), which act as both transmitters and receivers. </a:t>
            </a:r>
            <a:endParaRPr sz="1200" dirty="0">
              <a:solidFill>
                <a:srgbClr val="FFFFFF"/>
              </a:solidFill>
              <a:latin typeface="Lato Light"/>
              <a:ea typeface="Lato Light"/>
              <a:cs typeface="Lato Light"/>
              <a:sym typeface="Lato Light"/>
            </a:endParaRPr>
          </a:p>
          <a:p>
            <a:pPr marL="457200" lvl="0" indent="-304800" algn="l" rtl="0">
              <a:lnSpc>
                <a:spcPct val="115000"/>
              </a:lnSpc>
              <a:spcBef>
                <a:spcPts val="0"/>
              </a:spcBef>
              <a:spcAft>
                <a:spcPts val="0"/>
              </a:spcAft>
              <a:buClr>
                <a:srgbClr val="FFFFFF"/>
              </a:buClr>
              <a:buSzPts val="1200"/>
              <a:buFont typeface="Lato Light"/>
              <a:buAutoNum type="arabicPeriod"/>
            </a:pPr>
            <a:r>
              <a:rPr lang="en" sz="1200" dirty="0">
                <a:solidFill>
                  <a:srgbClr val="FFFFFF"/>
                </a:solidFill>
                <a:latin typeface="Lato Light"/>
                <a:ea typeface="Lato Light"/>
                <a:cs typeface="Lato Light"/>
                <a:sym typeface="Lato Light"/>
              </a:rPr>
              <a:t>Wave Gliders float on the ocean’s surface. They are emission free, propelled by wave energy and solar powered.</a:t>
            </a:r>
            <a:endParaRPr sz="1200" dirty="0">
              <a:solidFill>
                <a:srgbClr val="FFFFFF"/>
              </a:solidFill>
              <a:latin typeface="Lato Light"/>
              <a:ea typeface="Lato Light"/>
              <a:cs typeface="Lato Light"/>
              <a:sym typeface="Lato Light"/>
            </a:endParaRPr>
          </a:p>
          <a:p>
            <a:pPr marL="457200" lvl="0" indent="-304800" algn="l" rtl="0">
              <a:lnSpc>
                <a:spcPct val="115000"/>
              </a:lnSpc>
              <a:spcBef>
                <a:spcPts val="0"/>
              </a:spcBef>
              <a:spcAft>
                <a:spcPts val="0"/>
              </a:spcAft>
              <a:buClr>
                <a:srgbClr val="FFFFFF"/>
              </a:buClr>
              <a:buSzPts val="1200"/>
              <a:buFont typeface="Lato Light"/>
              <a:buAutoNum type="arabicPeriod"/>
            </a:pPr>
            <a:r>
              <a:rPr lang="en" sz="1200" dirty="0">
                <a:solidFill>
                  <a:srgbClr val="FFFFFF"/>
                </a:solidFill>
                <a:latin typeface="Lato Light"/>
                <a:ea typeface="Lato Light"/>
                <a:cs typeface="Lato Light"/>
                <a:sym typeface="Lato Light"/>
              </a:rPr>
              <a:t>Slocum Gliders dive up and down collecting information underneath the waves. </a:t>
            </a:r>
            <a:endParaRPr sz="1200" dirty="0">
              <a:solidFill>
                <a:srgbClr val="FFFFFF"/>
              </a:solidFill>
              <a:latin typeface="Lato Light"/>
              <a:ea typeface="Lato Light"/>
              <a:cs typeface="Lato Light"/>
              <a:sym typeface="Lato Light"/>
            </a:endParaRPr>
          </a:p>
          <a:p>
            <a:pPr marL="457200" lvl="0" indent="-304800" algn="l" rtl="0">
              <a:lnSpc>
                <a:spcPct val="115000"/>
              </a:lnSpc>
              <a:spcBef>
                <a:spcPts val="0"/>
              </a:spcBef>
              <a:spcAft>
                <a:spcPts val="0"/>
              </a:spcAft>
              <a:buClr>
                <a:srgbClr val="FFFFFF"/>
              </a:buClr>
              <a:buSzPts val="1200"/>
              <a:buFont typeface="Lato Light"/>
              <a:buAutoNum type="arabicPeriod"/>
            </a:pPr>
            <a:r>
              <a:rPr lang="en" sz="1200" dirty="0">
                <a:solidFill>
                  <a:srgbClr val="FFFFFF"/>
                </a:solidFill>
                <a:latin typeface="Lato Light"/>
                <a:ea typeface="Lato Light"/>
                <a:cs typeface="Lato Light"/>
                <a:sym typeface="Lato Light"/>
              </a:rPr>
              <a:t>Acoustic receivers capture animal movement data.</a:t>
            </a:r>
            <a:endParaRPr sz="1200" dirty="0">
              <a:solidFill>
                <a:srgbClr val="FFFFFF"/>
              </a:solidFill>
              <a:latin typeface="Lato Light"/>
              <a:ea typeface="Lato Light"/>
              <a:cs typeface="Lato Light"/>
              <a:sym typeface="Lato Light"/>
            </a:endParaRPr>
          </a:p>
        </p:txBody>
      </p:sp>
      <p:pic>
        <p:nvPicPr>
          <p:cNvPr id="130" name="Google Shape;130;p19"/>
          <p:cNvPicPr preferRelativeResize="0"/>
          <p:nvPr/>
        </p:nvPicPr>
        <p:blipFill>
          <a:blip r:embed="rId4">
            <a:alphaModFix/>
          </a:blip>
          <a:stretch>
            <a:fillRect/>
          </a:stretch>
        </p:blipFill>
        <p:spPr>
          <a:xfrm>
            <a:off x="8616800" y="4821546"/>
            <a:ext cx="403200" cy="252804"/>
          </a:xfrm>
          <a:prstGeom prst="rect">
            <a:avLst/>
          </a:prstGeom>
          <a:noFill/>
          <a:ln>
            <a:noFill/>
          </a:ln>
        </p:spPr>
      </p:pic>
      <p:pic>
        <p:nvPicPr>
          <p:cNvPr id="131" name="Google Shape;131;p19"/>
          <p:cNvPicPr preferRelativeResize="0"/>
          <p:nvPr/>
        </p:nvPicPr>
        <p:blipFill>
          <a:blip r:embed="rId5">
            <a:alphaModFix/>
          </a:blip>
          <a:stretch>
            <a:fillRect/>
          </a:stretch>
        </p:blipFill>
        <p:spPr>
          <a:xfrm>
            <a:off x="4575200" y="-237804"/>
            <a:ext cx="4140001" cy="5381302"/>
          </a:xfrm>
          <a:prstGeom prst="rect">
            <a:avLst/>
          </a:prstGeom>
          <a:noFill/>
          <a:ln>
            <a:noFill/>
          </a:ln>
        </p:spPr>
      </p:pic>
      <p:sp>
        <p:nvSpPr>
          <p:cNvPr id="4" name="TextBox 3">
            <a:extLst>
              <a:ext uri="{FF2B5EF4-FFF2-40B4-BE49-F238E27FC236}">
                <a16:creationId xmlns:a16="http://schemas.microsoft.com/office/drawing/2014/main" id="{BAF1E4BE-45F7-8A40-A97B-E4C94648DF20}"/>
              </a:ext>
            </a:extLst>
          </p:cNvPr>
          <p:cNvSpPr txBox="1"/>
          <p:nvPr/>
        </p:nvSpPr>
        <p:spPr>
          <a:xfrm>
            <a:off x="4128940" y="103695"/>
            <a:ext cx="184731" cy="307777"/>
          </a:xfrm>
          <a:prstGeom prst="rect">
            <a:avLst/>
          </a:prstGeom>
          <a:noFill/>
        </p:spPr>
        <p:txBody>
          <a:bodyPr wrap="none" rtlCol="0">
            <a:spAutoFit/>
          </a:bodyPr>
          <a:lstStyle/>
          <a:p>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311700" y="445025"/>
            <a:ext cx="4448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1E3566"/>
                </a:solidFill>
                <a:latin typeface="Montserrat"/>
                <a:ea typeface="Montserrat"/>
                <a:cs typeface="Montserrat"/>
                <a:sym typeface="Montserrat"/>
              </a:rPr>
              <a:t>ACOUSTIC RECEIVER MOORINGS</a:t>
            </a:r>
            <a:endParaRPr b="1">
              <a:solidFill>
                <a:srgbClr val="1E3566"/>
              </a:solidFill>
              <a:latin typeface="Montserrat"/>
              <a:ea typeface="Montserrat"/>
              <a:cs typeface="Montserrat"/>
              <a:sym typeface="Montserrat"/>
            </a:endParaRPr>
          </a:p>
        </p:txBody>
      </p:sp>
      <p:sp>
        <p:nvSpPr>
          <p:cNvPr id="137" name="Google Shape;137;p20"/>
          <p:cNvSpPr txBox="1">
            <a:spLocks noGrp="1"/>
          </p:cNvSpPr>
          <p:nvPr>
            <p:ph type="body" idx="1"/>
          </p:nvPr>
        </p:nvSpPr>
        <p:spPr>
          <a:xfrm>
            <a:off x="235500" y="1794325"/>
            <a:ext cx="4091700" cy="2469600"/>
          </a:xfrm>
          <a:prstGeom prst="rect">
            <a:avLst/>
          </a:prstGeom>
        </p:spPr>
        <p:txBody>
          <a:bodyPr spcFirstLastPara="1" wrap="square" lIns="91425" tIns="91425" rIns="91425" bIns="91425" anchor="t" anchorCtr="0">
            <a:noAutofit/>
          </a:bodyPr>
          <a:lstStyle/>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Recovery timelines</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Rollovers</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Offloads</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Bluetooth</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Acoustic</a:t>
            </a:r>
            <a:endParaRPr sz="1400">
              <a:solidFill>
                <a:schemeClr val="dk1"/>
              </a:solidFill>
              <a:highlight>
                <a:srgbClr val="FFFFFF"/>
              </a:highlight>
              <a:latin typeface="Lato Light"/>
              <a:ea typeface="Lato Light"/>
              <a:cs typeface="Lato Light"/>
              <a:sym typeface="Lato Light"/>
            </a:endParaRPr>
          </a:p>
        </p:txBody>
      </p:sp>
      <p:sp>
        <p:nvSpPr>
          <p:cNvPr id="138" name="Google Shape;138;p20"/>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p20"/>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53</a:t>
            </a:fld>
            <a:endParaRPr b="1">
              <a:solidFill>
                <a:srgbClr val="FFFFFF"/>
              </a:solidFill>
              <a:latin typeface="Raleway"/>
              <a:ea typeface="Raleway"/>
              <a:cs typeface="Raleway"/>
              <a:sym typeface="Raleway"/>
            </a:endParaRPr>
          </a:p>
        </p:txBody>
      </p:sp>
      <p:sp>
        <p:nvSpPr>
          <p:cNvPr id="140" name="Google Shape;140;p20"/>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142" name="Google Shape;142;p20"/>
          <p:cNvPicPr preferRelativeResize="0"/>
          <p:nvPr/>
        </p:nvPicPr>
        <p:blipFill>
          <a:blip r:embed="rId4">
            <a:alphaModFix/>
          </a:blip>
          <a:stretch>
            <a:fillRect/>
          </a:stretch>
        </p:blipFill>
        <p:spPr>
          <a:xfrm>
            <a:off x="8616800" y="4821546"/>
            <a:ext cx="403200" cy="252804"/>
          </a:xfrm>
          <a:prstGeom prst="rect">
            <a:avLst/>
          </a:prstGeom>
          <a:noFill/>
          <a:ln>
            <a:noFill/>
          </a:ln>
        </p:spPr>
      </p:pic>
      <p:pic>
        <p:nvPicPr>
          <p:cNvPr id="2" name="Picture 2" descr="A picture containing outdoor, sky, sport, swimming&#10;&#10;Description generated with very high confidence">
            <a:extLst>
              <a:ext uri="{FF2B5EF4-FFF2-40B4-BE49-F238E27FC236}">
                <a16:creationId xmlns:a16="http://schemas.microsoft.com/office/drawing/2014/main" id="{54779658-3CCD-433D-8018-D5467BFCF5EB}"/>
              </a:ext>
            </a:extLst>
          </p:cNvPr>
          <p:cNvPicPr>
            <a:picLocks noChangeAspect="1"/>
          </p:cNvPicPr>
          <p:nvPr/>
        </p:nvPicPr>
        <p:blipFill rotWithShape="1">
          <a:blip r:embed="rId5"/>
          <a:srcRect t="16244" b="10978"/>
          <a:stretch/>
        </p:blipFill>
        <p:spPr>
          <a:xfrm>
            <a:off x="4833601" y="1"/>
            <a:ext cx="4338669" cy="476315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46"/>
        <p:cNvGrpSpPr/>
        <p:nvPr/>
      </p:nvGrpSpPr>
      <p:grpSpPr>
        <a:xfrm>
          <a:off x="0" y="0"/>
          <a:ext cx="0" cy="0"/>
          <a:chOff x="0" y="0"/>
          <a:chExt cx="0" cy="0"/>
        </a:xfrm>
      </p:grpSpPr>
      <p:sp>
        <p:nvSpPr>
          <p:cNvPr id="147" name="Google Shape;147;p21"/>
          <p:cNvSpPr txBox="1">
            <a:spLocks noGrp="1"/>
          </p:cNvSpPr>
          <p:nvPr>
            <p:ph type="title"/>
          </p:nvPr>
        </p:nvSpPr>
        <p:spPr>
          <a:xfrm>
            <a:off x="48768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1E3566"/>
                </a:solidFill>
                <a:latin typeface="Montserrat"/>
                <a:ea typeface="Montserrat"/>
                <a:cs typeface="Montserrat"/>
                <a:sym typeface="Montserrat"/>
              </a:rPr>
              <a:t>GLIDERS</a:t>
            </a:r>
            <a:endParaRPr b="1">
              <a:solidFill>
                <a:srgbClr val="1E3566"/>
              </a:solidFill>
              <a:latin typeface="Montserrat"/>
              <a:ea typeface="Montserrat"/>
              <a:cs typeface="Montserrat"/>
              <a:sym typeface="Montserrat"/>
            </a:endParaRPr>
          </a:p>
        </p:txBody>
      </p:sp>
      <p:sp>
        <p:nvSpPr>
          <p:cNvPr id="148" name="Google Shape;148;p21"/>
          <p:cNvSpPr txBox="1">
            <a:spLocks noGrp="1"/>
          </p:cNvSpPr>
          <p:nvPr>
            <p:ph type="body" idx="1"/>
          </p:nvPr>
        </p:nvSpPr>
        <p:spPr>
          <a:xfrm>
            <a:off x="4800600" y="1794325"/>
            <a:ext cx="4095600" cy="2469600"/>
          </a:xfrm>
          <a:prstGeom prst="rect">
            <a:avLst/>
          </a:prstGeom>
        </p:spPr>
        <p:txBody>
          <a:bodyPr spcFirstLastPara="1" wrap="square" lIns="91425" tIns="91425" rIns="91425" bIns="91425" anchor="t" anchorCtr="0">
            <a:noAutofit/>
          </a:bodyPr>
          <a:lstStyle/>
          <a:p>
            <a:pPr marL="457200" lvl="0" indent="-304800" algn="l" rtl="0">
              <a:lnSpc>
                <a:spcPct val="130000"/>
              </a:lnSpc>
              <a:spcBef>
                <a:spcPts val="0"/>
              </a:spcBef>
              <a:spcAft>
                <a:spcPts val="0"/>
              </a:spcAft>
              <a:buClr>
                <a:schemeClr val="dk1"/>
              </a:buClr>
              <a:buSzPts val="1200"/>
              <a:buFont typeface="Lato Light"/>
              <a:buChar char="●"/>
            </a:pPr>
            <a:r>
              <a:rPr lang="en" sz="1200" dirty="0">
                <a:solidFill>
                  <a:schemeClr val="dk1"/>
                </a:solidFill>
                <a:latin typeface="Lato Light"/>
                <a:ea typeface="Lato Light"/>
                <a:cs typeface="Lato Light"/>
                <a:sym typeface="Lato Light"/>
              </a:rPr>
              <a:t>Emission-free, cost-effective, and autonomous</a:t>
            </a:r>
            <a:endParaRPr sz="1200" dirty="0">
              <a:solidFill>
                <a:schemeClr val="dk1"/>
              </a:solidFill>
              <a:latin typeface="Lato Light"/>
              <a:ea typeface="Lato Light"/>
              <a:cs typeface="Lato Light"/>
              <a:sym typeface="Lato Light"/>
            </a:endParaRPr>
          </a:p>
          <a:p>
            <a:pPr marL="457200" lvl="0" indent="-304800" algn="l" rtl="0">
              <a:lnSpc>
                <a:spcPct val="130000"/>
              </a:lnSpc>
              <a:spcBef>
                <a:spcPts val="0"/>
              </a:spcBef>
              <a:spcAft>
                <a:spcPts val="0"/>
              </a:spcAft>
              <a:buClr>
                <a:schemeClr val="dk1"/>
              </a:buClr>
              <a:buSzPts val="1200"/>
              <a:buFont typeface="Lato Light"/>
              <a:buChar char="●"/>
            </a:pPr>
            <a:r>
              <a:rPr lang="en" sz="1200" dirty="0">
                <a:solidFill>
                  <a:schemeClr val="dk1"/>
                </a:solidFill>
                <a:latin typeface="Lato Light"/>
                <a:ea typeface="Lato Light"/>
                <a:cs typeface="Lato Light"/>
                <a:sym typeface="Lato Light"/>
              </a:rPr>
              <a:t>Remotely offloads fixed tracking stations</a:t>
            </a:r>
            <a:endParaRPr sz="1200" dirty="0">
              <a:solidFill>
                <a:schemeClr val="dk1"/>
              </a:solidFill>
              <a:latin typeface="Lato Light"/>
              <a:ea typeface="Lato Light"/>
              <a:cs typeface="Lato Light"/>
              <a:sym typeface="Lato Light"/>
            </a:endParaRPr>
          </a:p>
          <a:p>
            <a:pPr marL="457200" lvl="0" indent="-304800" algn="l" rtl="0">
              <a:lnSpc>
                <a:spcPct val="130000"/>
              </a:lnSpc>
              <a:spcBef>
                <a:spcPts val="0"/>
              </a:spcBef>
              <a:spcAft>
                <a:spcPts val="0"/>
              </a:spcAft>
              <a:buClr>
                <a:schemeClr val="dk1"/>
              </a:buClr>
              <a:buSzPts val="1200"/>
              <a:buFont typeface="Lato Light"/>
              <a:buChar char="●"/>
            </a:pPr>
            <a:r>
              <a:rPr lang="en" sz="1200" dirty="0">
                <a:solidFill>
                  <a:schemeClr val="dk1"/>
                </a:solidFill>
                <a:latin typeface="Lato Light"/>
                <a:ea typeface="Lato Light"/>
                <a:cs typeface="Lato Light"/>
                <a:sym typeface="Lato Light"/>
              </a:rPr>
              <a:t>Provides oceanographic context and equipment to track animals</a:t>
            </a:r>
            <a:endParaRPr sz="1200" dirty="0">
              <a:solidFill>
                <a:schemeClr val="dk1"/>
              </a:solidFill>
              <a:latin typeface="Lato Light"/>
              <a:ea typeface="Lato Light"/>
              <a:cs typeface="Lato Light"/>
              <a:sym typeface="Lato Light"/>
            </a:endParaRPr>
          </a:p>
          <a:p>
            <a:pPr marL="457200" lvl="0" indent="-304800" algn="l" rtl="0">
              <a:lnSpc>
                <a:spcPct val="130000"/>
              </a:lnSpc>
              <a:spcBef>
                <a:spcPts val="0"/>
              </a:spcBef>
              <a:spcAft>
                <a:spcPts val="0"/>
              </a:spcAft>
              <a:buClr>
                <a:schemeClr val="dk1"/>
              </a:buClr>
              <a:buSzPts val="1200"/>
              <a:buFont typeface="Lato Light"/>
              <a:buChar char="●"/>
            </a:pPr>
            <a:r>
              <a:rPr lang="en" sz="1200" dirty="0">
                <a:solidFill>
                  <a:schemeClr val="dk1"/>
                </a:solidFill>
                <a:latin typeface="Lato Light"/>
                <a:ea typeface="Lato Light"/>
                <a:cs typeface="Lato Light"/>
                <a:sym typeface="Lato Light"/>
              </a:rPr>
              <a:t>Doesn’t get sea sick!</a:t>
            </a:r>
            <a:endParaRPr sz="1200" dirty="0">
              <a:solidFill>
                <a:schemeClr val="dk1"/>
              </a:solidFill>
              <a:latin typeface="Lato Light"/>
              <a:ea typeface="Lato Light"/>
              <a:cs typeface="Lato Light"/>
              <a:sym typeface="Lato Light"/>
            </a:endParaRPr>
          </a:p>
          <a:p>
            <a:pPr marL="457200" lvl="0" indent="-304800" algn="l" rtl="0">
              <a:lnSpc>
                <a:spcPct val="130000"/>
              </a:lnSpc>
              <a:spcBef>
                <a:spcPts val="0"/>
              </a:spcBef>
              <a:spcAft>
                <a:spcPts val="0"/>
              </a:spcAft>
              <a:buClr>
                <a:schemeClr val="dk1"/>
              </a:buClr>
              <a:buSzPts val="1200"/>
              <a:buFont typeface="Lato Light"/>
              <a:buChar char="●"/>
            </a:pPr>
            <a:r>
              <a:rPr lang="en" sz="1200" dirty="0">
                <a:solidFill>
                  <a:schemeClr val="dk1"/>
                </a:solidFill>
                <a:latin typeface="Lato Light"/>
                <a:ea typeface="Lato Light"/>
                <a:cs typeface="Lato Light"/>
                <a:sym typeface="Lato Light"/>
              </a:rPr>
              <a:t>Wave glider: wave driven, powered by solar energy</a:t>
            </a:r>
            <a:endParaRPr sz="1200" dirty="0">
              <a:solidFill>
                <a:schemeClr val="dk1"/>
              </a:solidFill>
              <a:latin typeface="Lato Light"/>
              <a:ea typeface="Lato Light"/>
              <a:cs typeface="Lato Light"/>
              <a:sym typeface="Lato Light"/>
            </a:endParaRPr>
          </a:p>
          <a:p>
            <a:pPr marL="457200" lvl="0" indent="-304800" algn="l" rtl="0">
              <a:lnSpc>
                <a:spcPct val="130000"/>
              </a:lnSpc>
              <a:spcBef>
                <a:spcPts val="0"/>
              </a:spcBef>
              <a:spcAft>
                <a:spcPts val="0"/>
              </a:spcAft>
              <a:buClr>
                <a:schemeClr val="dk1"/>
              </a:buClr>
              <a:buSzPts val="1200"/>
              <a:buFont typeface="Lato Light"/>
              <a:buChar char="●"/>
            </a:pPr>
            <a:r>
              <a:rPr lang="en" sz="1200" dirty="0">
                <a:solidFill>
                  <a:schemeClr val="dk1"/>
                </a:solidFill>
                <a:latin typeface="Lato Light"/>
                <a:ea typeface="Lato Light"/>
                <a:cs typeface="Lato Light"/>
                <a:sym typeface="Lato Light"/>
              </a:rPr>
              <a:t>Slocum glider: buoyancy driven, powered by lithium battery</a:t>
            </a:r>
            <a:endParaRPr sz="1200" dirty="0">
              <a:solidFill>
                <a:schemeClr val="dk1"/>
              </a:solidFill>
              <a:latin typeface="Lato Light"/>
              <a:ea typeface="Lato Light"/>
              <a:cs typeface="Lato Light"/>
              <a:sym typeface="Lato Light"/>
            </a:endParaRPr>
          </a:p>
          <a:p>
            <a:pPr marL="457200" lvl="0" indent="-304800" algn="l" rtl="0">
              <a:lnSpc>
                <a:spcPct val="130000"/>
              </a:lnSpc>
              <a:spcBef>
                <a:spcPts val="0"/>
              </a:spcBef>
              <a:spcAft>
                <a:spcPts val="0"/>
              </a:spcAft>
              <a:buClr>
                <a:schemeClr val="dk1"/>
              </a:buClr>
              <a:buSzPts val="1200"/>
              <a:buFont typeface="Lato Light"/>
              <a:buChar char="●"/>
            </a:pPr>
            <a:r>
              <a:rPr lang="en" sz="1200" dirty="0">
                <a:solidFill>
                  <a:schemeClr val="dk1"/>
                </a:solidFill>
                <a:latin typeface="Lato Light"/>
                <a:ea typeface="Lato Light"/>
                <a:cs typeface="Lato Light"/>
                <a:sym typeface="Lato Light"/>
              </a:rPr>
              <a:t>More than____ km travelled since…</a:t>
            </a:r>
            <a:endParaRPr sz="1200" dirty="0">
              <a:solidFill>
                <a:schemeClr val="dk1"/>
              </a:solidFill>
              <a:latin typeface="Lato Light"/>
              <a:ea typeface="Lato Light"/>
              <a:cs typeface="Lato Light"/>
              <a:sym typeface="Lato Light"/>
            </a:endParaRPr>
          </a:p>
        </p:txBody>
      </p:sp>
      <p:sp>
        <p:nvSpPr>
          <p:cNvPr id="149" name="Google Shape;149;p21"/>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21"/>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54</a:t>
            </a:fld>
            <a:endParaRPr b="1">
              <a:solidFill>
                <a:srgbClr val="FFFFFF"/>
              </a:solidFill>
              <a:latin typeface="Raleway"/>
              <a:ea typeface="Raleway"/>
              <a:cs typeface="Raleway"/>
              <a:sym typeface="Raleway"/>
            </a:endParaRPr>
          </a:p>
        </p:txBody>
      </p:sp>
      <p:sp>
        <p:nvSpPr>
          <p:cNvPr id="151" name="Google Shape;151;p21"/>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sp>
        <p:nvSpPr>
          <p:cNvPr id="152" name="Google Shape;152;p21"/>
          <p:cNvSpPr txBox="1"/>
          <p:nvPr/>
        </p:nvSpPr>
        <p:spPr>
          <a:xfrm>
            <a:off x="4892100" y="1074975"/>
            <a:ext cx="3914700" cy="66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a:solidFill>
                  <a:srgbClr val="1FA8B7"/>
                </a:solidFill>
                <a:highlight>
                  <a:schemeClr val="lt1"/>
                </a:highlight>
                <a:latin typeface="Raleway"/>
                <a:ea typeface="Raleway"/>
                <a:cs typeface="Raleway"/>
                <a:sym typeface="Raleway"/>
              </a:rPr>
              <a:t>Changing the way we study the ocean</a:t>
            </a:r>
            <a:endParaRPr b="1"/>
          </a:p>
        </p:txBody>
      </p:sp>
      <p:pic>
        <p:nvPicPr>
          <p:cNvPr id="153" name="Google Shape;153;p21"/>
          <p:cNvPicPr preferRelativeResize="0"/>
          <p:nvPr/>
        </p:nvPicPr>
        <p:blipFill rotWithShape="1">
          <a:blip r:embed="rId4">
            <a:alphaModFix/>
          </a:blip>
          <a:srcRect l="17869" r="17875"/>
          <a:stretch/>
        </p:blipFill>
        <p:spPr>
          <a:xfrm>
            <a:off x="0" y="0"/>
            <a:ext cx="4572000" cy="4763143"/>
          </a:xfrm>
          <a:prstGeom prst="rect">
            <a:avLst/>
          </a:prstGeom>
          <a:noFill/>
          <a:ln>
            <a:noFill/>
          </a:ln>
        </p:spPr>
      </p:pic>
      <p:pic>
        <p:nvPicPr>
          <p:cNvPr id="154" name="Google Shape;154;p21"/>
          <p:cNvPicPr preferRelativeResize="0"/>
          <p:nvPr/>
        </p:nvPicPr>
        <p:blipFill>
          <a:blip r:embed="rId5">
            <a:alphaModFix/>
          </a:blip>
          <a:stretch>
            <a:fillRect/>
          </a:stretch>
        </p:blipFill>
        <p:spPr>
          <a:xfrm>
            <a:off x="8616800" y="4821546"/>
            <a:ext cx="403200" cy="25280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58"/>
        <p:cNvGrpSpPr/>
        <p:nvPr/>
      </p:nvGrpSpPr>
      <p:grpSpPr>
        <a:xfrm>
          <a:off x="0" y="0"/>
          <a:ext cx="0" cy="0"/>
          <a:chOff x="0" y="0"/>
          <a:chExt cx="0" cy="0"/>
        </a:xfrm>
      </p:grpSpPr>
      <p:sp>
        <p:nvSpPr>
          <p:cNvPr id="159" name="Google Shape;159;p22"/>
          <p:cNvSpPr txBox="1">
            <a:spLocks noGrp="1"/>
          </p:cNvSpPr>
          <p:nvPr>
            <p:ph type="title"/>
          </p:nvPr>
        </p:nvSpPr>
        <p:spPr>
          <a:xfrm>
            <a:off x="311700" y="445025"/>
            <a:ext cx="4448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1E3566"/>
                </a:solidFill>
                <a:latin typeface="Montserrat"/>
                <a:ea typeface="Montserrat"/>
                <a:cs typeface="Montserrat"/>
                <a:sym typeface="Montserrat"/>
              </a:rPr>
              <a:t>ROV: REMOTELY OPERATED VEHICLE</a:t>
            </a:r>
            <a:endParaRPr b="1">
              <a:solidFill>
                <a:srgbClr val="1E3566"/>
              </a:solidFill>
              <a:latin typeface="Montserrat"/>
              <a:ea typeface="Montserrat"/>
              <a:cs typeface="Montserrat"/>
              <a:sym typeface="Montserrat"/>
            </a:endParaRPr>
          </a:p>
        </p:txBody>
      </p:sp>
      <p:sp>
        <p:nvSpPr>
          <p:cNvPr id="160" name="Google Shape;160;p22"/>
          <p:cNvSpPr txBox="1">
            <a:spLocks noGrp="1"/>
          </p:cNvSpPr>
          <p:nvPr>
            <p:ph type="body" idx="1"/>
          </p:nvPr>
        </p:nvSpPr>
        <p:spPr>
          <a:xfrm>
            <a:off x="235500" y="1794325"/>
            <a:ext cx="4091700" cy="2469600"/>
          </a:xfrm>
          <a:prstGeom prst="rect">
            <a:avLst/>
          </a:prstGeom>
        </p:spPr>
        <p:txBody>
          <a:bodyPr spcFirstLastPara="1" wrap="square" lIns="91425" tIns="91425" rIns="91425" bIns="91425" anchor="t" anchorCtr="0">
            <a:noAutofit/>
          </a:bodyPr>
          <a:lstStyle/>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Saab Seaeye Falcon</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Depth Rating up to 300 metres</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Alternative recovery method</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Film footage</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Other projects</a:t>
            </a:r>
            <a:endParaRPr sz="1400">
              <a:solidFill>
                <a:schemeClr val="dk1"/>
              </a:solidFill>
              <a:highlight>
                <a:srgbClr val="FFFFFF"/>
              </a:highlight>
              <a:latin typeface="Lato Light"/>
              <a:ea typeface="Lato Light"/>
              <a:cs typeface="Lato Light"/>
              <a:sym typeface="Lato Light"/>
            </a:endParaRPr>
          </a:p>
          <a:p>
            <a:pPr marL="0" lvl="0" indent="0" algn="l" rtl="0">
              <a:lnSpc>
                <a:spcPct val="130000"/>
              </a:lnSpc>
              <a:spcBef>
                <a:spcPts val="0"/>
              </a:spcBef>
              <a:spcAft>
                <a:spcPts val="0"/>
              </a:spcAft>
              <a:buNone/>
            </a:pPr>
            <a:endParaRPr sz="1400">
              <a:solidFill>
                <a:schemeClr val="dk1"/>
              </a:solidFill>
              <a:highlight>
                <a:srgbClr val="FFFFFF"/>
              </a:highlight>
              <a:latin typeface="Lato Light"/>
              <a:ea typeface="Lato Light"/>
              <a:cs typeface="Lato Light"/>
              <a:sym typeface="Lato Light"/>
            </a:endParaRPr>
          </a:p>
        </p:txBody>
      </p:sp>
      <p:sp>
        <p:nvSpPr>
          <p:cNvPr id="161" name="Google Shape;161;p22"/>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22"/>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55</a:t>
            </a:fld>
            <a:endParaRPr b="1">
              <a:solidFill>
                <a:srgbClr val="FFFFFF"/>
              </a:solidFill>
              <a:latin typeface="Raleway"/>
              <a:ea typeface="Raleway"/>
              <a:cs typeface="Raleway"/>
              <a:sym typeface="Raleway"/>
            </a:endParaRPr>
          </a:p>
        </p:txBody>
      </p:sp>
      <p:sp>
        <p:nvSpPr>
          <p:cNvPr id="163" name="Google Shape;163;p22"/>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164" name="Google Shape;164;p22"/>
          <p:cNvPicPr preferRelativeResize="0"/>
          <p:nvPr/>
        </p:nvPicPr>
        <p:blipFill rotWithShape="1">
          <a:blip r:embed="rId4">
            <a:alphaModFix/>
          </a:blip>
          <a:srcRect l="14001" r="14009"/>
          <a:stretch/>
        </p:blipFill>
        <p:spPr>
          <a:xfrm>
            <a:off x="4572000" y="0"/>
            <a:ext cx="4571996" cy="4763148"/>
          </a:xfrm>
          <a:prstGeom prst="rect">
            <a:avLst/>
          </a:prstGeom>
          <a:noFill/>
          <a:ln>
            <a:noFill/>
          </a:ln>
        </p:spPr>
      </p:pic>
      <p:pic>
        <p:nvPicPr>
          <p:cNvPr id="165" name="Google Shape;165;p22"/>
          <p:cNvPicPr preferRelativeResize="0"/>
          <p:nvPr/>
        </p:nvPicPr>
        <p:blipFill>
          <a:blip r:embed="rId5">
            <a:alphaModFix/>
          </a:blip>
          <a:stretch>
            <a:fillRect/>
          </a:stretch>
        </p:blipFill>
        <p:spPr>
          <a:xfrm>
            <a:off x="8616800" y="4821546"/>
            <a:ext cx="403200" cy="25280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69"/>
        <p:cNvGrpSpPr/>
        <p:nvPr/>
      </p:nvGrpSpPr>
      <p:grpSpPr>
        <a:xfrm>
          <a:off x="0" y="0"/>
          <a:ext cx="0" cy="0"/>
          <a:chOff x="0" y="0"/>
          <a:chExt cx="0" cy="0"/>
        </a:xfrm>
      </p:grpSpPr>
      <p:sp>
        <p:nvSpPr>
          <p:cNvPr id="170" name="Google Shape;170;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Montserrat"/>
                <a:ea typeface="Montserrat"/>
                <a:cs typeface="Montserrat"/>
                <a:sym typeface="Montserrat"/>
              </a:rPr>
              <a:t>TRACK, CONNECT, TRANSFORM</a:t>
            </a:r>
            <a:endParaRPr>
              <a:solidFill>
                <a:srgbClr val="FFFFFF"/>
              </a:solidFill>
              <a:latin typeface="Montserrat"/>
              <a:ea typeface="Montserrat"/>
              <a:cs typeface="Montserrat"/>
              <a:sym typeface="Montserrat"/>
            </a:endParaRPr>
          </a:p>
        </p:txBody>
      </p:sp>
      <p:sp>
        <p:nvSpPr>
          <p:cNvPr id="171" name="Google Shape;171;p23"/>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23"/>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chemeClr val="lt1"/>
                </a:solidFill>
                <a:latin typeface="Raleway"/>
                <a:ea typeface="Raleway"/>
                <a:cs typeface="Raleway"/>
                <a:sym typeface="Raleway"/>
              </a:rPr>
              <a:t>56</a:t>
            </a:fld>
            <a:endParaRPr b="1">
              <a:solidFill>
                <a:schemeClr val="lt1"/>
              </a:solidFill>
              <a:latin typeface="Raleway"/>
              <a:ea typeface="Raleway"/>
              <a:cs typeface="Raleway"/>
              <a:sym typeface="Raleway"/>
            </a:endParaRPr>
          </a:p>
        </p:txBody>
      </p:sp>
      <p:sp>
        <p:nvSpPr>
          <p:cNvPr id="173" name="Google Shape;173;p23"/>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174" name="Google Shape;174;p23"/>
          <p:cNvPicPr preferRelativeResize="0"/>
          <p:nvPr/>
        </p:nvPicPr>
        <p:blipFill>
          <a:blip r:embed="rId4">
            <a:alphaModFix/>
          </a:blip>
          <a:stretch>
            <a:fillRect/>
          </a:stretch>
        </p:blipFill>
        <p:spPr>
          <a:xfrm>
            <a:off x="8616800" y="4821546"/>
            <a:ext cx="403200" cy="252804"/>
          </a:xfrm>
          <a:prstGeom prst="rect">
            <a:avLst/>
          </a:prstGeom>
          <a:noFill/>
          <a:ln>
            <a:noFill/>
          </a:ln>
        </p:spPr>
      </p:pic>
      <p:sp>
        <p:nvSpPr>
          <p:cNvPr id="175" name="Google Shape;175;p23"/>
          <p:cNvSpPr txBox="1"/>
          <p:nvPr/>
        </p:nvSpPr>
        <p:spPr>
          <a:xfrm>
            <a:off x="1786775" y="1074975"/>
            <a:ext cx="5597100" cy="662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dirty="0">
                <a:solidFill>
                  <a:srgbClr val="FFFFFF"/>
                </a:solidFill>
                <a:latin typeface="Raleway"/>
                <a:ea typeface="Raleway"/>
                <a:cs typeface="Raleway"/>
                <a:sym typeface="Raleway"/>
              </a:rPr>
              <a:t>Together, OTN and its collaborators are tracking oceans, connecting people and transforming knowledge</a:t>
            </a:r>
            <a:endParaRPr dirty="0">
              <a:solidFill>
                <a:srgbClr val="FFFFFF"/>
              </a:solidFill>
            </a:endParaRPr>
          </a:p>
        </p:txBody>
      </p:sp>
      <p:pic>
        <p:nvPicPr>
          <p:cNvPr id="176" name="Google Shape;176;p23"/>
          <p:cNvPicPr preferRelativeResize="0"/>
          <p:nvPr/>
        </p:nvPicPr>
        <p:blipFill rotWithShape="1">
          <a:blip r:embed="rId5">
            <a:alphaModFix/>
          </a:blip>
          <a:srcRect l="5325" r="5316"/>
          <a:stretch/>
        </p:blipFill>
        <p:spPr>
          <a:xfrm>
            <a:off x="1392475" y="2006750"/>
            <a:ext cx="1767852" cy="1318956"/>
          </a:xfrm>
          <a:prstGeom prst="rect">
            <a:avLst/>
          </a:prstGeom>
          <a:noFill/>
          <a:ln>
            <a:noFill/>
          </a:ln>
        </p:spPr>
      </p:pic>
      <p:sp>
        <p:nvSpPr>
          <p:cNvPr id="177" name="Google Shape;177;p23"/>
          <p:cNvSpPr/>
          <p:nvPr/>
        </p:nvSpPr>
        <p:spPr>
          <a:xfrm>
            <a:off x="1392475" y="3325699"/>
            <a:ext cx="1767900" cy="131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3"/>
          <p:cNvSpPr txBox="1">
            <a:spLocks noGrp="1"/>
          </p:cNvSpPr>
          <p:nvPr>
            <p:ph type="body" idx="1"/>
          </p:nvPr>
        </p:nvSpPr>
        <p:spPr>
          <a:xfrm>
            <a:off x="1451525" y="3373250"/>
            <a:ext cx="1638300" cy="1113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b="1">
                <a:solidFill>
                  <a:srgbClr val="1E3566"/>
                </a:solidFill>
                <a:latin typeface="Montserrat"/>
                <a:ea typeface="Montserrat"/>
                <a:cs typeface="Montserrat"/>
                <a:sym typeface="Montserrat"/>
              </a:rPr>
              <a:t>TRACK</a:t>
            </a:r>
            <a:r>
              <a:rPr lang="en" sz="1000">
                <a:solidFill>
                  <a:srgbClr val="000000"/>
                </a:solidFill>
                <a:latin typeface="Lato Light"/>
                <a:ea typeface="Lato Light"/>
                <a:cs typeface="Lato Light"/>
                <a:sym typeface="Lato Light"/>
              </a:rPr>
              <a:t> </a:t>
            </a:r>
            <a:br>
              <a:rPr lang="en" sz="1000">
                <a:solidFill>
                  <a:srgbClr val="000000"/>
                </a:solidFill>
                <a:latin typeface="Lato Light"/>
                <a:ea typeface="Lato Light"/>
                <a:cs typeface="Lato Light"/>
                <a:sym typeface="Lato Light"/>
              </a:rPr>
            </a:br>
            <a:r>
              <a:rPr lang="en" sz="800">
                <a:solidFill>
                  <a:srgbClr val="000000"/>
                </a:solidFill>
                <a:latin typeface="Lato Light"/>
                <a:ea typeface="Lato Light"/>
                <a:cs typeface="Lato Light"/>
                <a:sym typeface="Lato Light"/>
              </a:rPr>
              <a:t>Using electronic tags to track more than 225 keystone, commercially important and endangered species.</a:t>
            </a:r>
            <a:endParaRPr sz="800">
              <a:solidFill>
                <a:srgbClr val="000000"/>
              </a:solidFill>
              <a:latin typeface="Lato Light"/>
              <a:ea typeface="Lato Light"/>
              <a:cs typeface="Lato Light"/>
              <a:sym typeface="Lato Light"/>
            </a:endParaRPr>
          </a:p>
        </p:txBody>
      </p:sp>
      <p:sp>
        <p:nvSpPr>
          <p:cNvPr id="179" name="Google Shape;179;p23"/>
          <p:cNvSpPr/>
          <p:nvPr/>
        </p:nvSpPr>
        <p:spPr>
          <a:xfrm>
            <a:off x="3688050" y="3325699"/>
            <a:ext cx="1767900" cy="131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3"/>
          <p:cNvSpPr/>
          <p:nvPr/>
        </p:nvSpPr>
        <p:spPr>
          <a:xfrm>
            <a:off x="5983575" y="3325699"/>
            <a:ext cx="1767900" cy="131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3"/>
          <p:cNvSpPr txBox="1">
            <a:spLocks noGrp="1"/>
          </p:cNvSpPr>
          <p:nvPr>
            <p:ph type="body" idx="1"/>
          </p:nvPr>
        </p:nvSpPr>
        <p:spPr>
          <a:xfrm>
            <a:off x="3732425" y="3373250"/>
            <a:ext cx="1709100" cy="1113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b="1" dirty="0">
                <a:solidFill>
                  <a:srgbClr val="1E3566"/>
                </a:solidFill>
                <a:latin typeface="Montserrat"/>
                <a:ea typeface="Montserrat"/>
                <a:cs typeface="Montserrat"/>
                <a:sym typeface="Montserrat"/>
              </a:rPr>
              <a:t>CONNECT</a:t>
            </a:r>
            <a:r>
              <a:rPr lang="en" sz="1000" dirty="0">
                <a:solidFill>
                  <a:srgbClr val="000000"/>
                </a:solidFill>
                <a:latin typeface="Lato Light"/>
                <a:ea typeface="Lato Light"/>
                <a:cs typeface="Lato Light"/>
                <a:sym typeface="Lato Light"/>
              </a:rPr>
              <a:t> </a:t>
            </a:r>
            <a:br>
              <a:rPr lang="en" sz="1000" dirty="0">
                <a:solidFill>
                  <a:srgbClr val="000000"/>
                </a:solidFill>
                <a:latin typeface="Lato Light"/>
                <a:ea typeface="Lato Light"/>
                <a:cs typeface="Lato Light"/>
                <a:sym typeface="Lato Light"/>
              </a:rPr>
            </a:br>
            <a:r>
              <a:rPr lang="en" sz="800" dirty="0">
                <a:solidFill>
                  <a:srgbClr val="000000"/>
                </a:solidFill>
                <a:latin typeface="Lato Light"/>
                <a:ea typeface="Lato Light"/>
                <a:cs typeface="Lato Light"/>
                <a:sym typeface="Lato Light"/>
              </a:rPr>
              <a:t>Connecting infrastructure, communities, resources, researchers, policy-makers, industry, and other stakeholders at local and global scales</a:t>
            </a:r>
            <a:endParaRPr sz="800" dirty="0">
              <a:solidFill>
                <a:srgbClr val="000000"/>
              </a:solidFill>
              <a:latin typeface="Lato Light"/>
              <a:ea typeface="Lato Light"/>
              <a:cs typeface="Lato Light"/>
              <a:sym typeface="Lato Light"/>
            </a:endParaRPr>
          </a:p>
        </p:txBody>
      </p:sp>
      <p:sp>
        <p:nvSpPr>
          <p:cNvPr id="182" name="Google Shape;182;p23"/>
          <p:cNvSpPr txBox="1">
            <a:spLocks noGrp="1"/>
          </p:cNvSpPr>
          <p:nvPr>
            <p:ph type="body" idx="1"/>
          </p:nvPr>
        </p:nvSpPr>
        <p:spPr>
          <a:xfrm>
            <a:off x="5983625" y="3373250"/>
            <a:ext cx="1767900" cy="1113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b="1" dirty="0">
                <a:solidFill>
                  <a:srgbClr val="1E3566"/>
                </a:solidFill>
                <a:latin typeface="Montserrat"/>
                <a:ea typeface="Montserrat"/>
                <a:cs typeface="Montserrat"/>
                <a:sym typeface="Montserrat"/>
              </a:rPr>
              <a:t>TRANSFORM</a:t>
            </a:r>
            <a:r>
              <a:rPr lang="en" sz="1000" dirty="0">
                <a:solidFill>
                  <a:srgbClr val="000000"/>
                </a:solidFill>
                <a:latin typeface="Lato Light"/>
                <a:ea typeface="Lato Light"/>
                <a:cs typeface="Lato Light"/>
                <a:sym typeface="Lato Light"/>
              </a:rPr>
              <a:t> </a:t>
            </a:r>
            <a:br>
              <a:rPr lang="en" sz="1000" dirty="0">
                <a:solidFill>
                  <a:srgbClr val="000000"/>
                </a:solidFill>
                <a:latin typeface="Lato Light"/>
                <a:ea typeface="Lato Light"/>
                <a:cs typeface="Lato Light"/>
                <a:sym typeface="Lato Light"/>
              </a:rPr>
            </a:br>
            <a:r>
              <a:rPr lang="en" sz="800" dirty="0">
                <a:solidFill>
                  <a:srgbClr val="000000"/>
                </a:solidFill>
                <a:latin typeface="Lato Light"/>
                <a:ea typeface="Lato Light"/>
                <a:cs typeface="Lato Light"/>
                <a:sym typeface="Lato Light"/>
              </a:rPr>
              <a:t>Transforming our understanding of the oceans by developing global data standards and a paradigm of collaborative research and management.</a:t>
            </a:r>
            <a:endParaRPr sz="800" dirty="0">
              <a:solidFill>
                <a:srgbClr val="000000"/>
              </a:solidFill>
              <a:latin typeface="Lato Light"/>
              <a:ea typeface="Lato Light"/>
              <a:cs typeface="Lato Light"/>
              <a:sym typeface="Lato Light"/>
            </a:endParaRPr>
          </a:p>
        </p:txBody>
      </p:sp>
      <p:pic>
        <p:nvPicPr>
          <p:cNvPr id="183" name="Google Shape;183;p23"/>
          <p:cNvPicPr preferRelativeResize="0"/>
          <p:nvPr/>
        </p:nvPicPr>
        <p:blipFill rotWithShape="1">
          <a:blip r:embed="rId6">
            <a:alphaModFix/>
          </a:blip>
          <a:srcRect l="9716" r="9716"/>
          <a:stretch/>
        </p:blipFill>
        <p:spPr>
          <a:xfrm>
            <a:off x="3688025" y="2006750"/>
            <a:ext cx="1767849" cy="1318955"/>
          </a:xfrm>
          <a:prstGeom prst="rect">
            <a:avLst/>
          </a:prstGeom>
          <a:noFill/>
          <a:ln>
            <a:noFill/>
          </a:ln>
        </p:spPr>
      </p:pic>
      <p:pic>
        <p:nvPicPr>
          <p:cNvPr id="184" name="Google Shape;184;p23"/>
          <p:cNvPicPr preferRelativeResize="0"/>
          <p:nvPr/>
        </p:nvPicPr>
        <p:blipFill rotWithShape="1">
          <a:blip r:embed="rId7">
            <a:alphaModFix/>
          </a:blip>
          <a:srcRect l="4288" r="4279"/>
          <a:stretch/>
        </p:blipFill>
        <p:spPr>
          <a:xfrm>
            <a:off x="5983625" y="2006750"/>
            <a:ext cx="1767851" cy="1318958"/>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88"/>
        <p:cNvGrpSpPr/>
        <p:nvPr/>
      </p:nvGrpSpPr>
      <p:grpSpPr>
        <a:xfrm>
          <a:off x="0" y="0"/>
          <a:ext cx="0" cy="0"/>
          <a:chOff x="0" y="0"/>
          <a:chExt cx="0" cy="0"/>
        </a:xfrm>
      </p:grpSpPr>
      <p:pic>
        <p:nvPicPr>
          <p:cNvPr id="189" name="Google Shape;189;p24"/>
          <p:cNvPicPr preferRelativeResize="0"/>
          <p:nvPr/>
        </p:nvPicPr>
        <p:blipFill rotWithShape="1">
          <a:blip r:embed="rId4">
            <a:alphaModFix/>
          </a:blip>
          <a:srcRect l="3349" r="3340"/>
          <a:stretch/>
        </p:blipFill>
        <p:spPr>
          <a:xfrm>
            <a:off x="0" y="0"/>
            <a:ext cx="6648650" cy="4719671"/>
          </a:xfrm>
          <a:prstGeom prst="rect">
            <a:avLst/>
          </a:prstGeom>
          <a:noFill/>
          <a:ln>
            <a:noFill/>
          </a:ln>
        </p:spPr>
      </p:pic>
      <p:sp>
        <p:nvSpPr>
          <p:cNvPr id="190" name="Google Shape;190;p24"/>
          <p:cNvSpPr txBox="1">
            <a:spLocks noGrp="1"/>
          </p:cNvSpPr>
          <p:nvPr>
            <p:ph type="title"/>
          </p:nvPr>
        </p:nvSpPr>
        <p:spPr>
          <a:xfrm>
            <a:off x="477000" y="445025"/>
            <a:ext cx="1724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TRACK</a:t>
            </a:r>
            <a:endParaRPr>
              <a:solidFill>
                <a:schemeClr val="lt1"/>
              </a:solidFill>
              <a:latin typeface="Montserrat"/>
              <a:ea typeface="Montserrat"/>
              <a:cs typeface="Montserrat"/>
              <a:sym typeface="Montserrat"/>
            </a:endParaRPr>
          </a:p>
        </p:txBody>
      </p:sp>
      <p:sp>
        <p:nvSpPr>
          <p:cNvPr id="191" name="Google Shape;191;p24"/>
          <p:cNvSpPr txBox="1">
            <a:spLocks noGrp="1"/>
          </p:cNvSpPr>
          <p:nvPr>
            <p:ph type="body" idx="1"/>
          </p:nvPr>
        </p:nvSpPr>
        <p:spPr>
          <a:xfrm>
            <a:off x="6696275" y="964575"/>
            <a:ext cx="2190600" cy="3260700"/>
          </a:xfrm>
          <a:prstGeom prst="rect">
            <a:avLst/>
          </a:prstGeom>
        </p:spPr>
        <p:txBody>
          <a:bodyPr spcFirstLastPara="1" wrap="square" lIns="91425" tIns="91425" rIns="91425" bIns="91425" anchor="t" anchorCtr="0">
            <a:noAutofit/>
          </a:bodyPr>
          <a:lstStyle/>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American eels are one of the most endangered fishes in North America</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Their story begins and (usually) ends in the Sargasso Sea</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Migrate to inland waters for 10 to 25 years </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Return to Sargasso Sea to spawn</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Journey first tracked by OTN researchers; revealed two-phase migration</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Understanding routes and migration cues will help with conservation planning</a:t>
            </a:r>
            <a:endParaRPr sz="1000">
              <a:solidFill>
                <a:schemeClr val="dk1"/>
              </a:solidFill>
              <a:highlight>
                <a:srgbClr val="FFFFFF"/>
              </a:highlight>
              <a:latin typeface="Lato Light"/>
              <a:ea typeface="Lato Light"/>
              <a:cs typeface="Lato Light"/>
              <a:sym typeface="Lato Light"/>
            </a:endParaRPr>
          </a:p>
        </p:txBody>
      </p:sp>
      <p:sp>
        <p:nvSpPr>
          <p:cNvPr id="192" name="Google Shape;192;p24"/>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p24"/>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chemeClr val="lt1"/>
                </a:solidFill>
                <a:latin typeface="Raleway"/>
                <a:ea typeface="Raleway"/>
                <a:cs typeface="Raleway"/>
                <a:sym typeface="Raleway"/>
              </a:rPr>
              <a:t>57</a:t>
            </a:fld>
            <a:endParaRPr b="1">
              <a:solidFill>
                <a:schemeClr val="lt1"/>
              </a:solidFill>
              <a:latin typeface="Raleway"/>
              <a:ea typeface="Raleway"/>
              <a:cs typeface="Raleway"/>
              <a:sym typeface="Raleway"/>
            </a:endParaRPr>
          </a:p>
        </p:txBody>
      </p:sp>
      <p:sp>
        <p:nvSpPr>
          <p:cNvPr id="194" name="Google Shape;194;p24"/>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sp>
        <p:nvSpPr>
          <p:cNvPr id="195" name="Google Shape;195;p24"/>
          <p:cNvSpPr txBox="1"/>
          <p:nvPr/>
        </p:nvSpPr>
        <p:spPr>
          <a:xfrm>
            <a:off x="6858200" y="279425"/>
            <a:ext cx="2267100" cy="66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a:solidFill>
                  <a:srgbClr val="1FA8B7"/>
                </a:solidFill>
                <a:latin typeface="Raleway"/>
                <a:ea typeface="Raleway"/>
                <a:cs typeface="Raleway"/>
                <a:sym typeface="Raleway"/>
              </a:rPr>
              <a:t>Mysterious migrations of American eels</a:t>
            </a:r>
            <a:endParaRPr b="1">
              <a:solidFill>
                <a:srgbClr val="1FA8B7"/>
              </a:solidFill>
            </a:endParaRPr>
          </a:p>
        </p:txBody>
      </p:sp>
      <p:pic>
        <p:nvPicPr>
          <p:cNvPr id="196" name="Google Shape;196;p24"/>
          <p:cNvPicPr preferRelativeResize="0"/>
          <p:nvPr/>
        </p:nvPicPr>
        <p:blipFill>
          <a:blip r:embed="rId5">
            <a:alphaModFix/>
          </a:blip>
          <a:stretch>
            <a:fillRect/>
          </a:stretch>
        </p:blipFill>
        <p:spPr>
          <a:xfrm>
            <a:off x="8616800" y="4821546"/>
            <a:ext cx="403200" cy="252804"/>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200"/>
        <p:cNvGrpSpPr/>
        <p:nvPr/>
      </p:nvGrpSpPr>
      <p:grpSpPr>
        <a:xfrm>
          <a:off x="0" y="0"/>
          <a:ext cx="0" cy="0"/>
          <a:chOff x="0" y="0"/>
          <a:chExt cx="0" cy="0"/>
        </a:xfrm>
      </p:grpSpPr>
      <p:pic>
        <p:nvPicPr>
          <p:cNvPr id="201" name="Google Shape;201;p25"/>
          <p:cNvPicPr preferRelativeResize="0"/>
          <p:nvPr/>
        </p:nvPicPr>
        <p:blipFill rotWithShape="1">
          <a:blip r:embed="rId4">
            <a:alphaModFix/>
          </a:blip>
          <a:srcRect l="3051" r="3060"/>
          <a:stretch/>
        </p:blipFill>
        <p:spPr>
          <a:xfrm>
            <a:off x="-1" y="0"/>
            <a:ext cx="6696275" cy="4763150"/>
          </a:xfrm>
          <a:prstGeom prst="rect">
            <a:avLst/>
          </a:prstGeom>
          <a:noFill/>
          <a:ln>
            <a:noFill/>
          </a:ln>
        </p:spPr>
      </p:pic>
      <p:sp>
        <p:nvSpPr>
          <p:cNvPr id="202" name="Google Shape;202;p25"/>
          <p:cNvSpPr txBox="1">
            <a:spLocks noGrp="1"/>
          </p:cNvSpPr>
          <p:nvPr>
            <p:ph type="title"/>
          </p:nvPr>
        </p:nvSpPr>
        <p:spPr>
          <a:xfrm>
            <a:off x="477000" y="445025"/>
            <a:ext cx="2818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E3566"/>
                </a:solidFill>
                <a:latin typeface="Montserrat"/>
                <a:ea typeface="Montserrat"/>
                <a:cs typeface="Montserrat"/>
                <a:sym typeface="Montserrat"/>
              </a:rPr>
              <a:t>CONNECT</a:t>
            </a:r>
            <a:endParaRPr>
              <a:solidFill>
                <a:srgbClr val="1E3566"/>
              </a:solidFill>
              <a:latin typeface="Montserrat"/>
              <a:ea typeface="Montserrat"/>
              <a:cs typeface="Montserrat"/>
              <a:sym typeface="Montserrat"/>
            </a:endParaRPr>
          </a:p>
        </p:txBody>
      </p:sp>
      <p:sp>
        <p:nvSpPr>
          <p:cNvPr id="203" name="Google Shape;203;p25"/>
          <p:cNvSpPr txBox="1">
            <a:spLocks noGrp="1"/>
          </p:cNvSpPr>
          <p:nvPr>
            <p:ph type="body" idx="1"/>
          </p:nvPr>
        </p:nvSpPr>
        <p:spPr>
          <a:xfrm>
            <a:off x="6696275" y="1327388"/>
            <a:ext cx="2371800" cy="3260700"/>
          </a:xfrm>
          <a:prstGeom prst="rect">
            <a:avLst/>
          </a:prstGeom>
        </p:spPr>
        <p:txBody>
          <a:bodyPr spcFirstLastPara="1" wrap="square" lIns="91425" tIns="91425" rIns="91425" bIns="91425" anchor="t" anchorCtr="0">
            <a:noAutofit/>
          </a:bodyPr>
          <a:lstStyle/>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Gliders listen for baleen whale calls off the Scotian Shelf and Gulf of St. Lawrence</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Capture the abundance of whale prey: zooplankton</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Partnership with Canadian Wildlife Federation &amp; MEOPAR (WHaLE)</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Understand migration routes and habitat use</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Scientific basis to establish policy and protected habitats </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Reduce accidental ship strikes and fishing gear entanglements</a:t>
            </a:r>
            <a:endParaRPr sz="1000">
              <a:solidFill>
                <a:schemeClr val="dk1"/>
              </a:solidFill>
              <a:highlight>
                <a:srgbClr val="FFFFFF"/>
              </a:highlight>
              <a:latin typeface="Lato Light"/>
              <a:ea typeface="Lato Light"/>
              <a:cs typeface="Lato Light"/>
              <a:sym typeface="Lato Light"/>
            </a:endParaRPr>
          </a:p>
        </p:txBody>
      </p:sp>
      <p:sp>
        <p:nvSpPr>
          <p:cNvPr id="204" name="Google Shape;204;p25"/>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p25"/>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chemeClr val="lt1"/>
                </a:solidFill>
                <a:latin typeface="Raleway"/>
                <a:ea typeface="Raleway"/>
                <a:cs typeface="Raleway"/>
                <a:sym typeface="Raleway"/>
              </a:rPr>
              <a:t>58</a:t>
            </a:fld>
            <a:endParaRPr b="1">
              <a:solidFill>
                <a:schemeClr val="lt1"/>
              </a:solidFill>
              <a:latin typeface="Raleway"/>
              <a:ea typeface="Raleway"/>
              <a:cs typeface="Raleway"/>
              <a:sym typeface="Raleway"/>
            </a:endParaRPr>
          </a:p>
        </p:txBody>
      </p:sp>
      <p:sp>
        <p:nvSpPr>
          <p:cNvPr id="206" name="Google Shape;206;p25"/>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sp>
        <p:nvSpPr>
          <p:cNvPr id="207" name="Google Shape;207;p25"/>
          <p:cNvSpPr txBox="1"/>
          <p:nvPr/>
        </p:nvSpPr>
        <p:spPr>
          <a:xfrm>
            <a:off x="6858200" y="279425"/>
            <a:ext cx="2267100" cy="66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a:solidFill>
                  <a:srgbClr val="1FA8B7"/>
                </a:solidFill>
                <a:latin typeface="Raleway"/>
                <a:ea typeface="Raleway"/>
                <a:cs typeface="Raleway"/>
                <a:sym typeface="Raleway"/>
              </a:rPr>
              <a:t>Underwater robots tracking right whales and their prey</a:t>
            </a:r>
            <a:endParaRPr b="1">
              <a:solidFill>
                <a:srgbClr val="1FA8B7"/>
              </a:solidFill>
            </a:endParaRPr>
          </a:p>
        </p:txBody>
      </p:sp>
      <p:pic>
        <p:nvPicPr>
          <p:cNvPr id="208" name="Google Shape;208;p25"/>
          <p:cNvPicPr preferRelativeResize="0"/>
          <p:nvPr/>
        </p:nvPicPr>
        <p:blipFill>
          <a:blip r:embed="rId5">
            <a:alphaModFix/>
          </a:blip>
          <a:stretch>
            <a:fillRect/>
          </a:stretch>
        </p:blipFill>
        <p:spPr>
          <a:xfrm>
            <a:off x="8616800" y="4821546"/>
            <a:ext cx="403200" cy="25280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212"/>
        <p:cNvGrpSpPr/>
        <p:nvPr/>
      </p:nvGrpSpPr>
      <p:grpSpPr>
        <a:xfrm>
          <a:off x="0" y="0"/>
          <a:ext cx="0" cy="0"/>
          <a:chOff x="0" y="0"/>
          <a:chExt cx="0" cy="0"/>
        </a:xfrm>
      </p:grpSpPr>
      <p:pic>
        <p:nvPicPr>
          <p:cNvPr id="213" name="Google Shape;213;p26"/>
          <p:cNvPicPr preferRelativeResize="0"/>
          <p:nvPr/>
        </p:nvPicPr>
        <p:blipFill rotWithShape="1">
          <a:blip r:embed="rId4">
            <a:alphaModFix/>
          </a:blip>
          <a:srcRect l="7995" t="2464" b="10450"/>
          <a:stretch/>
        </p:blipFill>
        <p:spPr>
          <a:xfrm>
            <a:off x="0" y="0"/>
            <a:ext cx="6696275" cy="4763150"/>
          </a:xfrm>
          <a:prstGeom prst="rect">
            <a:avLst/>
          </a:prstGeom>
          <a:noFill/>
          <a:ln>
            <a:noFill/>
          </a:ln>
        </p:spPr>
      </p:pic>
      <p:sp>
        <p:nvSpPr>
          <p:cNvPr id="214" name="Google Shape;214;p26"/>
          <p:cNvSpPr txBox="1">
            <a:spLocks noGrp="1"/>
          </p:cNvSpPr>
          <p:nvPr>
            <p:ph type="title"/>
          </p:nvPr>
        </p:nvSpPr>
        <p:spPr>
          <a:xfrm>
            <a:off x="477000" y="445025"/>
            <a:ext cx="2818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Montserrat"/>
                <a:ea typeface="Montserrat"/>
                <a:cs typeface="Montserrat"/>
                <a:sym typeface="Montserrat"/>
              </a:rPr>
              <a:t>TRANSFORM</a:t>
            </a:r>
            <a:endParaRPr>
              <a:solidFill>
                <a:srgbClr val="FFFFFF"/>
              </a:solidFill>
              <a:latin typeface="Montserrat"/>
              <a:ea typeface="Montserrat"/>
              <a:cs typeface="Montserrat"/>
              <a:sym typeface="Montserrat"/>
            </a:endParaRPr>
          </a:p>
        </p:txBody>
      </p:sp>
      <p:sp>
        <p:nvSpPr>
          <p:cNvPr id="215" name="Google Shape;215;p26"/>
          <p:cNvSpPr txBox="1">
            <a:spLocks noGrp="1"/>
          </p:cNvSpPr>
          <p:nvPr>
            <p:ph type="body" idx="1"/>
          </p:nvPr>
        </p:nvSpPr>
        <p:spPr>
          <a:xfrm>
            <a:off x="6696275" y="1017713"/>
            <a:ext cx="2371800" cy="3260700"/>
          </a:xfrm>
          <a:prstGeom prst="rect">
            <a:avLst/>
          </a:prstGeom>
        </p:spPr>
        <p:txBody>
          <a:bodyPr spcFirstLastPara="1" wrap="square" lIns="91425" tIns="91425" rIns="91425" bIns="91425" anchor="t" anchorCtr="0">
            <a:noAutofit/>
          </a:bodyPr>
          <a:lstStyle/>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Most Pacific salmon migrate in to the open ocean only once in their lives </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Return to natal spawning grounds</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Heavily targeted by fisheries</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OTN is generating movement data in partnership with DFO, Indigenous peoples, ENGOs &amp; harvesters</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Transforming fisheries management approaches</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Boosting conservation of Pacific salmon in B.C.</a:t>
            </a:r>
            <a:endParaRPr sz="1000">
              <a:solidFill>
                <a:schemeClr val="dk1"/>
              </a:solidFill>
              <a:highlight>
                <a:srgbClr val="FFFFFF"/>
              </a:highlight>
              <a:latin typeface="Lato Light"/>
              <a:ea typeface="Lato Light"/>
              <a:cs typeface="Lato Light"/>
              <a:sym typeface="Lato Light"/>
            </a:endParaRPr>
          </a:p>
        </p:txBody>
      </p:sp>
      <p:sp>
        <p:nvSpPr>
          <p:cNvPr id="216" name="Google Shape;216;p26"/>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p26"/>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chemeClr val="lt1"/>
                </a:solidFill>
                <a:latin typeface="Raleway"/>
                <a:ea typeface="Raleway"/>
                <a:cs typeface="Raleway"/>
                <a:sym typeface="Raleway"/>
              </a:rPr>
              <a:t>59</a:t>
            </a:fld>
            <a:endParaRPr b="1">
              <a:solidFill>
                <a:schemeClr val="lt1"/>
              </a:solidFill>
              <a:latin typeface="Raleway"/>
              <a:ea typeface="Raleway"/>
              <a:cs typeface="Raleway"/>
              <a:sym typeface="Raleway"/>
            </a:endParaRPr>
          </a:p>
        </p:txBody>
      </p:sp>
      <p:sp>
        <p:nvSpPr>
          <p:cNvPr id="218" name="Google Shape;218;p26"/>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sp>
        <p:nvSpPr>
          <p:cNvPr id="219" name="Google Shape;219;p26"/>
          <p:cNvSpPr txBox="1"/>
          <p:nvPr/>
        </p:nvSpPr>
        <p:spPr>
          <a:xfrm>
            <a:off x="6858200" y="445025"/>
            <a:ext cx="2267100" cy="49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a:solidFill>
                  <a:srgbClr val="1FA8B7"/>
                </a:solidFill>
                <a:latin typeface="Raleway"/>
                <a:ea typeface="Raleway"/>
                <a:cs typeface="Raleway"/>
                <a:sym typeface="Raleway"/>
              </a:rPr>
              <a:t>First Nations Fisheries</a:t>
            </a:r>
            <a:endParaRPr b="1">
              <a:solidFill>
                <a:srgbClr val="1FA8B7"/>
              </a:solidFill>
            </a:endParaRPr>
          </a:p>
        </p:txBody>
      </p:sp>
      <p:pic>
        <p:nvPicPr>
          <p:cNvPr id="220" name="Google Shape;220;p26"/>
          <p:cNvPicPr preferRelativeResize="0"/>
          <p:nvPr/>
        </p:nvPicPr>
        <p:blipFill>
          <a:blip r:embed="rId5">
            <a:alphaModFix/>
          </a:blip>
          <a:stretch>
            <a:fillRect/>
          </a:stretch>
        </p:blipFill>
        <p:spPr>
          <a:xfrm>
            <a:off x="8616800" y="4821546"/>
            <a:ext cx="403200" cy="25280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a:extLst>
              <a:ext uri="{FF2B5EF4-FFF2-40B4-BE49-F238E27FC236}">
                <a16:creationId xmlns:a16="http://schemas.microsoft.com/office/drawing/2014/main" id="{C6119154-B2D9-4D41-8483-6FF3C1201D81}"/>
              </a:ext>
            </a:extLst>
          </p:cNvPr>
          <p:cNvPicPr>
            <a:picLocks noGrp="1" noChangeAspect="1"/>
          </p:cNvPicPr>
          <p:nvPr>
            <p:ph sz="half" idx="1"/>
          </p:nvPr>
        </p:nvPicPr>
        <p:blipFill>
          <a:blip r:embed="rId3"/>
          <a:stretch>
            <a:fillRect/>
          </a:stretch>
        </p:blipFill>
        <p:spPr>
          <a:xfrm>
            <a:off x="2528870" y="703926"/>
            <a:ext cx="6465978" cy="4071662"/>
          </a:xfrm>
        </p:spPr>
      </p:pic>
      <p:sp>
        <p:nvSpPr>
          <p:cNvPr id="5" name="Title 1">
            <a:extLst>
              <a:ext uri="{FF2B5EF4-FFF2-40B4-BE49-F238E27FC236}">
                <a16:creationId xmlns:a16="http://schemas.microsoft.com/office/drawing/2014/main" id="{2B4B081E-BA74-4146-9BF1-288776EA5E6B}"/>
              </a:ext>
            </a:extLst>
          </p:cNvPr>
          <p:cNvSpPr txBox="1">
            <a:spLocks/>
          </p:cNvSpPr>
          <p:nvPr/>
        </p:nvSpPr>
        <p:spPr>
          <a:xfrm>
            <a:off x="313135" y="1735337"/>
            <a:ext cx="2571259" cy="3662827"/>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pPr>
            <a:r>
              <a:rPr lang="en-GB" sz="2400" b="1" dirty="0">
                <a:solidFill>
                  <a:srgbClr val="005FAA"/>
                </a:solidFill>
                <a:latin typeface="Poppins SemiBold"/>
                <a:cs typeface="Poppins SemiBold" pitchFamily="2" charset="77"/>
              </a:rPr>
              <a:t>Sound scientific ocean management and conservation </a:t>
            </a:r>
            <a:endParaRPr lang="en-US" sz="2400" dirty="0">
              <a:solidFill>
                <a:prstClr val="black"/>
              </a:solidFill>
              <a:latin typeface="Calibri Light" panose="020F0302020204030204"/>
              <a:cs typeface="Calibri" panose="020F0502020204030204"/>
            </a:endParaRPr>
          </a:p>
          <a:p>
            <a:pPr defTabSz="685800">
              <a:buClrTx/>
            </a:pPr>
            <a:r>
              <a:rPr lang="en-GB" sz="2400" b="1" dirty="0">
                <a:solidFill>
                  <a:srgbClr val="005FAA"/>
                </a:solidFill>
                <a:latin typeface="Poppins SemiBold"/>
                <a:cs typeface="Poppins SemiBold" pitchFamily="2" charset="77"/>
              </a:rPr>
              <a:t>starts with comprehensive biodiversity and biogeographic data</a:t>
            </a:r>
            <a:endParaRPr lang="en-GB" sz="2400" dirty="0">
              <a:solidFill>
                <a:prstClr val="black"/>
              </a:solidFill>
              <a:latin typeface="Calibri Light" panose="020F0302020204030204"/>
              <a:cs typeface="Calibri" panose="020F0502020204030204"/>
            </a:endParaRPr>
          </a:p>
        </p:txBody>
      </p:sp>
    </p:spTree>
    <p:extLst>
      <p:ext uri="{BB962C8B-B14F-4D97-AF65-F5344CB8AC3E}">
        <p14:creationId xmlns:p14="http://schemas.microsoft.com/office/powerpoint/2010/main" val="34888917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224"/>
        <p:cNvGrpSpPr/>
        <p:nvPr/>
      </p:nvGrpSpPr>
      <p:grpSpPr>
        <a:xfrm>
          <a:off x="0" y="0"/>
          <a:ext cx="0" cy="0"/>
          <a:chOff x="0" y="0"/>
          <a:chExt cx="0" cy="0"/>
        </a:xfrm>
      </p:grpSpPr>
      <p:sp>
        <p:nvSpPr>
          <p:cNvPr id="225" name="Google Shape;225;p27"/>
          <p:cNvSpPr txBox="1">
            <a:spLocks noGrp="1"/>
          </p:cNvSpPr>
          <p:nvPr>
            <p:ph type="title"/>
          </p:nvPr>
        </p:nvSpPr>
        <p:spPr>
          <a:xfrm>
            <a:off x="311700" y="445025"/>
            <a:ext cx="4448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1E3566"/>
                </a:solidFill>
                <a:latin typeface="Montserrat"/>
                <a:ea typeface="Montserrat"/>
                <a:cs typeface="Montserrat"/>
                <a:sym typeface="Montserrat"/>
              </a:rPr>
              <a:t>INFORMING POLICY</a:t>
            </a:r>
            <a:endParaRPr b="1">
              <a:solidFill>
                <a:srgbClr val="1E3566"/>
              </a:solidFill>
              <a:latin typeface="Montserrat"/>
              <a:ea typeface="Montserrat"/>
              <a:cs typeface="Montserrat"/>
              <a:sym typeface="Montserrat"/>
            </a:endParaRPr>
          </a:p>
        </p:txBody>
      </p:sp>
      <p:sp>
        <p:nvSpPr>
          <p:cNvPr id="226" name="Google Shape;226;p27"/>
          <p:cNvSpPr txBox="1">
            <a:spLocks noGrp="1"/>
          </p:cNvSpPr>
          <p:nvPr>
            <p:ph type="body" idx="1"/>
          </p:nvPr>
        </p:nvSpPr>
        <p:spPr>
          <a:xfrm>
            <a:off x="162650" y="1222825"/>
            <a:ext cx="4240800" cy="2469600"/>
          </a:xfrm>
          <a:prstGeom prst="rect">
            <a:avLst/>
          </a:prstGeom>
        </p:spPr>
        <p:txBody>
          <a:bodyPr spcFirstLastPara="1" wrap="square" lIns="91425" tIns="91425" rIns="91425" bIns="91425" anchor="t" anchorCtr="0">
            <a:noAutofit/>
          </a:bodyPr>
          <a:lstStyle/>
          <a:p>
            <a:pPr marL="457200" lvl="0" indent="-304800" algn="l" rtl="0">
              <a:lnSpc>
                <a:spcPct val="130000"/>
              </a:lnSpc>
              <a:spcBef>
                <a:spcPts val="0"/>
              </a:spcBef>
              <a:spcAft>
                <a:spcPts val="0"/>
              </a:spcAft>
              <a:buClr>
                <a:schemeClr val="dk1"/>
              </a:buClr>
              <a:buSzPts val="1200"/>
              <a:buFont typeface="Lato Light"/>
              <a:buChar char="●"/>
            </a:pPr>
            <a:r>
              <a:rPr lang="en" sz="1200">
                <a:solidFill>
                  <a:schemeClr val="dk1"/>
                </a:solidFill>
                <a:latin typeface="Lato Light"/>
                <a:ea typeface="Lato Light"/>
                <a:cs typeface="Lato Light"/>
                <a:sym typeface="Lato Light"/>
              </a:rPr>
              <a:t>Sustainable management of emerging fisheries</a:t>
            </a:r>
            <a:endParaRPr sz="1200">
              <a:solidFill>
                <a:schemeClr val="dk1"/>
              </a:solidFill>
              <a:latin typeface="Lato Light"/>
              <a:ea typeface="Lato Light"/>
              <a:cs typeface="Lato Light"/>
              <a:sym typeface="Lato Light"/>
            </a:endParaRPr>
          </a:p>
          <a:p>
            <a:pPr marL="457200" lvl="0" indent="-304800" algn="l" rtl="0">
              <a:lnSpc>
                <a:spcPct val="130000"/>
              </a:lnSpc>
              <a:spcBef>
                <a:spcPts val="0"/>
              </a:spcBef>
              <a:spcAft>
                <a:spcPts val="0"/>
              </a:spcAft>
              <a:buClr>
                <a:schemeClr val="dk1"/>
              </a:buClr>
              <a:buSzPts val="1200"/>
              <a:buFont typeface="Lato Light"/>
              <a:buChar char="●"/>
            </a:pPr>
            <a:r>
              <a:rPr lang="en" sz="1200">
                <a:solidFill>
                  <a:schemeClr val="dk1"/>
                </a:solidFill>
                <a:latin typeface="Lato Light"/>
                <a:ea typeface="Lato Light"/>
                <a:cs typeface="Lato Light"/>
                <a:sym typeface="Lato Light"/>
              </a:rPr>
              <a:t>1960s: Inuit communities developed Greenland halibut fishery in northern Cumberland Sound, N.U.</a:t>
            </a:r>
            <a:endParaRPr sz="1200">
              <a:solidFill>
                <a:schemeClr val="dk1"/>
              </a:solidFill>
              <a:latin typeface="Lato Light"/>
              <a:ea typeface="Lato Light"/>
              <a:cs typeface="Lato Light"/>
              <a:sym typeface="Lato Light"/>
            </a:endParaRPr>
          </a:p>
          <a:p>
            <a:pPr marL="457200" lvl="0" indent="-304800" algn="l" rtl="0">
              <a:lnSpc>
                <a:spcPct val="130000"/>
              </a:lnSpc>
              <a:spcBef>
                <a:spcPts val="0"/>
              </a:spcBef>
              <a:spcAft>
                <a:spcPts val="0"/>
              </a:spcAft>
              <a:buClr>
                <a:schemeClr val="dk1"/>
              </a:buClr>
              <a:buSzPts val="1200"/>
              <a:buFont typeface="Lato Light"/>
              <a:buChar char="●"/>
            </a:pPr>
            <a:r>
              <a:rPr lang="en" sz="1200">
                <a:solidFill>
                  <a:schemeClr val="dk1"/>
                </a:solidFill>
                <a:latin typeface="Lato Light"/>
                <a:ea typeface="Lato Light"/>
                <a:cs typeface="Lato Light"/>
                <a:sym typeface="Lato Light"/>
              </a:rPr>
              <a:t>Divided from international fishing waters in southern portion of the Sound</a:t>
            </a:r>
            <a:endParaRPr sz="1200">
              <a:solidFill>
                <a:schemeClr val="dk1"/>
              </a:solidFill>
              <a:latin typeface="Lato Light"/>
              <a:ea typeface="Lato Light"/>
              <a:cs typeface="Lato Light"/>
              <a:sym typeface="Lato Light"/>
            </a:endParaRPr>
          </a:p>
          <a:p>
            <a:pPr marL="457200" lvl="0" indent="-304800" algn="l" rtl="0">
              <a:lnSpc>
                <a:spcPct val="130000"/>
              </a:lnSpc>
              <a:spcBef>
                <a:spcPts val="0"/>
              </a:spcBef>
              <a:spcAft>
                <a:spcPts val="0"/>
              </a:spcAft>
              <a:buClr>
                <a:schemeClr val="dk1"/>
              </a:buClr>
              <a:buSzPts val="1200"/>
              <a:buFont typeface="Lato Light"/>
              <a:buChar char="●"/>
            </a:pPr>
            <a:r>
              <a:rPr lang="en" sz="1200">
                <a:solidFill>
                  <a:schemeClr val="dk1"/>
                </a:solidFill>
                <a:latin typeface="Lato Light"/>
                <a:ea typeface="Lato Light"/>
                <a:cs typeface="Lato Light"/>
                <a:sym typeface="Lato Light"/>
              </a:rPr>
              <a:t>Halibut populations were thought to be distinct </a:t>
            </a:r>
            <a:endParaRPr sz="1200">
              <a:solidFill>
                <a:schemeClr val="dk1"/>
              </a:solidFill>
              <a:latin typeface="Lato Light"/>
              <a:ea typeface="Lato Light"/>
              <a:cs typeface="Lato Light"/>
              <a:sym typeface="Lato Light"/>
            </a:endParaRPr>
          </a:p>
          <a:p>
            <a:pPr marL="457200" lvl="0" indent="-304800" algn="l" rtl="0">
              <a:lnSpc>
                <a:spcPct val="130000"/>
              </a:lnSpc>
              <a:spcBef>
                <a:spcPts val="0"/>
              </a:spcBef>
              <a:spcAft>
                <a:spcPts val="0"/>
              </a:spcAft>
              <a:buClr>
                <a:schemeClr val="dk1"/>
              </a:buClr>
              <a:buSzPts val="1200"/>
              <a:buFont typeface="Lato Light"/>
              <a:buChar char="●"/>
            </a:pPr>
            <a:r>
              <a:rPr lang="en" sz="1200">
                <a:solidFill>
                  <a:schemeClr val="dk1"/>
                </a:solidFill>
                <a:latin typeface="Lato Light"/>
                <a:ea typeface="Lato Light"/>
                <a:cs typeface="Lato Light"/>
                <a:sym typeface="Lato Light"/>
              </a:rPr>
              <a:t>OTN research showed fish were crossing north and south boundary on a seasonal basis</a:t>
            </a:r>
            <a:endParaRPr sz="1200">
              <a:solidFill>
                <a:schemeClr val="dk1"/>
              </a:solidFill>
              <a:latin typeface="Lato Light"/>
              <a:ea typeface="Lato Light"/>
              <a:cs typeface="Lato Light"/>
              <a:sym typeface="Lato Light"/>
            </a:endParaRPr>
          </a:p>
          <a:p>
            <a:pPr marL="457200" lvl="0" indent="-304800" algn="l" rtl="0">
              <a:lnSpc>
                <a:spcPct val="130000"/>
              </a:lnSpc>
              <a:spcBef>
                <a:spcPts val="0"/>
              </a:spcBef>
              <a:spcAft>
                <a:spcPts val="0"/>
              </a:spcAft>
              <a:buClr>
                <a:schemeClr val="dk1"/>
              </a:buClr>
              <a:buSzPts val="1200"/>
              <a:buFont typeface="Lato Light"/>
              <a:buChar char="●"/>
            </a:pPr>
            <a:r>
              <a:rPr lang="en" sz="1200">
                <a:solidFill>
                  <a:schemeClr val="dk1"/>
                </a:solidFill>
                <a:latin typeface="Lato Light"/>
                <a:ea typeface="Lato Light"/>
                <a:cs typeface="Lato Light"/>
                <a:sym typeface="Lato Light"/>
              </a:rPr>
              <a:t>Management line has been moved to encompass entire Cumberland Sound</a:t>
            </a:r>
            <a:endParaRPr sz="1200">
              <a:solidFill>
                <a:schemeClr val="dk1"/>
              </a:solidFill>
              <a:latin typeface="Lato Light"/>
              <a:ea typeface="Lato Light"/>
              <a:cs typeface="Lato Light"/>
              <a:sym typeface="Lato Light"/>
            </a:endParaRPr>
          </a:p>
          <a:p>
            <a:pPr marL="457200" lvl="0" indent="-304800" algn="l" rtl="0">
              <a:lnSpc>
                <a:spcPct val="130000"/>
              </a:lnSpc>
              <a:spcBef>
                <a:spcPts val="0"/>
              </a:spcBef>
              <a:spcAft>
                <a:spcPts val="0"/>
              </a:spcAft>
              <a:buClr>
                <a:schemeClr val="dk1"/>
              </a:buClr>
              <a:buSzPts val="1200"/>
              <a:buFont typeface="Lato Light"/>
              <a:buChar char="●"/>
            </a:pPr>
            <a:r>
              <a:rPr lang="en" sz="1200">
                <a:solidFill>
                  <a:schemeClr val="dk1"/>
                </a:solidFill>
                <a:latin typeface="Lato Light"/>
                <a:ea typeface="Lato Light"/>
                <a:cs typeface="Lato Light"/>
                <a:sym typeface="Lato Light"/>
              </a:rPr>
              <a:t>More sustainable for both the Greenland halibut population and the community</a:t>
            </a:r>
            <a:endParaRPr sz="1200">
              <a:solidFill>
                <a:schemeClr val="dk1"/>
              </a:solidFill>
              <a:latin typeface="Lato Light"/>
              <a:ea typeface="Lato Light"/>
              <a:cs typeface="Lato Light"/>
              <a:sym typeface="Lato Light"/>
            </a:endParaRPr>
          </a:p>
        </p:txBody>
      </p:sp>
      <p:sp>
        <p:nvSpPr>
          <p:cNvPr id="227" name="Google Shape;227;p27"/>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p27"/>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60</a:t>
            </a:fld>
            <a:endParaRPr b="1">
              <a:solidFill>
                <a:srgbClr val="FFFFFF"/>
              </a:solidFill>
              <a:latin typeface="Raleway"/>
              <a:ea typeface="Raleway"/>
              <a:cs typeface="Raleway"/>
              <a:sym typeface="Raleway"/>
            </a:endParaRPr>
          </a:p>
        </p:txBody>
      </p:sp>
      <p:sp>
        <p:nvSpPr>
          <p:cNvPr id="229" name="Google Shape;229;p27"/>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231" name="Google Shape;231;p27"/>
          <p:cNvPicPr preferRelativeResize="0"/>
          <p:nvPr/>
        </p:nvPicPr>
        <p:blipFill>
          <a:blip r:embed="rId4">
            <a:alphaModFix/>
          </a:blip>
          <a:stretch>
            <a:fillRect/>
          </a:stretch>
        </p:blipFill>
        <p:spPr>
          <a:xfrm>
            <a:off x="8616800" y="4821546"/>
            <a:ext cx="403200" cy="252804"/>
          </a:xfrm>
          <a:prstGeom prst="rect">
            <a:avLst/>
          </a:prstGeom>
          <a:noFill/>
          <a:ln>
            <a:noFill/>
          </a:ln>
        </p:spPr>
      </p:pic>
      <p:pic>
        <p:nvPicPr>
          <p:cNvPr id="3" name="Picture 2" descr="A small boat in a body of water&#10;&#10;Description automatically generated">
            <a:extLst>
              <a:ext uri="{FF2B5EF4-FFF2-40B4-BE49-F238E27FC236}">
                <a16:creationId xmlns:a16="http://schemas.microsoft.com/office/drawing/2014/main" id="{3EDBCCB8-5159-4941-8BC5-D874409FF2B4}"/>
              </a:ext>
            </a:extLst>
          </p:cNvPr>
          <p:cNvPicPr>
            <a:picLocks noChangeAspect="1"/>
          </p:cNvPicPr>
          <p:nvPr/>
        </p:nvPicPr>
        <p:blipFill rotWithShape="1">
          <a:blip r:embed="rId5"/>
          <a:srcRect l="9723" r="20262"/>
          <a:stretch/>
        </p:blipFill>
        <p:spPr>
          <a:xfrm>
            <a:off x="4695900" y="0"/>
            <a:ext cx="4448100" cy="476315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235"/>
        <p:cNvGrpSpPr/>
        <p:nvPr/>
      </p:nvGrpSpPr>
      <p:grpSpPr>
        <a:xfrm>
          <a:off x="0" y="0"/>
          <a:ext cx="0" cy="0"/>
          <a:chOff x="0" y="0"/>
          <a:chExt cx="0" cy="0"/>
        </a:xfrm>
      </p:grpSpPr>
      <p:sp>
        <p:nvSpPr>
          <p:cNvPr id="236" name="Google Shape;236;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Montserrat"/>
                <a:ea typeface="Montserrat"/>
                <a:cs typeface="Montserrat"/>
                <a:sym typeface="Montserrat"/>
              </a:rPr>
              <a:t>OTN IN NUMBERS</a:t>
            </a:r>
            <a:endParaRPr>
              <a:solidFill>
                <a:srgbClr val="FFFFFF"/>
              </a:solidFill>
              <a:latin typeface="Montserrat"/>
              <a:ea typeface="Montserrat"/>
              <a:cs typeface="Montserrat"/>
              <a:sym typeface="Montserrat"/>
            </a:endParaRPr>
          </a:p>
        </p:txBody>
      </p:sp>
      <p:sp>
        <p:nvSpPr>
          <p:cNvPr id="237" name="Google Shape;237;p28"/>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28"/>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chemeClr val="lt1"/>
                </a:solidFill>
                <a:latin typeface="Raleway"/>
                <a:ea typeface="Raleway"/>
                <a:cs typeface="Raleway"/>
                <a:sym typeface="Raleway"/>
              </a:rPr>
              <a:t>61</a:t>
            </a:fld>
            <a:endParaRPr b="1">
              <a:solidFill>
                <a:schemeClr val="lt1"/>
              </a:solidFill>
              <a:latin typeface="Raleway"/>
              <a:ea typeface="Raleway"/>
              <a:cs typeface="Raleway"/>
              <a:sym typeface="Raleway"/>
            </a:endParaRPr>
          </a:p>
        </p:txBody>
      </p:sp>
      <p:sp>
        <p:nvSpPr>
          <p:cNvPr id="239" name="Google Shape;239;p28"/>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240" name="Google Shape;240;p28"/>
          <p:cNvPicPr preferRelativeResize="0"/>
          <p:nvPr/>
        </p:nvPicPr>
        <p:blipFill>
          <a:blip r:embed="rId4">
            <a:alphaModFix/>
          </a:blip>
          <a:stretch>
            <a:fillRect/>
          </a:stretch>
        </p:blipFill>
        <p:spPr>
          <a:xfrm>
            <a:off x="8616800" y="4821546"/>
            <a:ext cx="403200" cy="252804"/>
          </a:xfrm>
          <a:prstGeom prst="rect">
            <a:avLst/>
          </a:prstGeom>
          <a:noFill/>
          <a:ln>
            <a:noFill/>
          </a:ln>
        </p:spPr>
      </p:pic>
      <p:sp>
        <p:nvSpPr>
          <p:cNvPr id="241" name="Google Shape;241;p28"/>
          <p:cNvSpPr txBox="1"/>
          <p:nvPr/>
        </p:nvSpPr>
        <p:spPr>
          <a:xfrm>
            <a:off x="866975" y="1977325"/>
            <a:ext cx="1628700" cy="8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FFFFFF"/>
                </a:solidFill>
                <a:latin typeface="Raleway Light"/>
                <a:ea typeface="Raleway Light"/>
                <a:cs typeface="Raleway Light"/>
                <a:sym typeface="Raleway Light"/>
              </a:rPr>
              <a:t>47,500</a:t>
            </a:r>
            <a:endParaRPr sz="3000">
              <a:solidFill>
                <a:srgbClr val="FFFFFF"/>
              </a:solidFill>
              <a:latin typeface="Raleway Light"/>
              <a:ea typeface="Raleway Light"/>
              <a:cs typeface="Raleway Light"/>
              <a:sym typeface="Raleway Light"/>
            </a:endParaRPr>
          </a:p>
        </p:txBody>
      </p:sp>
      <p:cxnSp>
        <p:nvCxnSpPr>
          <p:cNvPr id="242" name="Google Shape;242;p28"/>
          <p:cNvCxnSpPr/>
          <p:nvPr/>
        </p:nvCxnSpPr>
        <p:spPr>
          <a:xfrm>
            <a:off x="943175" y="2647975"/>
            <a:ext cx="1104900" cy="0"/>
          </a:xfrm>
          <a:prstGeom prst="straightConnector1">
            <a:avLst/>
          </a:prstGeom>
          <a:noFill/>
          <a:ln w="9525" cap="flat" cmpd="sng">
            <a:solidFill>
              <a:srgbClr val="FFFFFF"/>
            </a:solidFill>
            <a:prstDash val="solid"/>
            <a:round/>
            <a:headEnd type="none" w="med" len="med"/>
            <a:tailEnd type="none" w="med" len="med"/>
          </a:ln>
        </p:spPr>
      </p:cxnSp>
      <p:sp>
        <p:nvSpPr>
          <p:cNvPr id="243" name="Google Shape;243;p28"/>
          <p:cNvSpPr txBox="1"/>
          <p:nvPr/>
        </p:nvSpPr>
        <p:spPr>
          <a:xfrm>
            <a:off x="871775" y="2724150"/>
            <a:ext cx="13809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Lato"/>
                <a:ea typeface="Lato"/>
                <a:cs typeface="Lato"/>
                <a:sym typeface="Lato"/>
              </a:rPr>
              <a:t>TAGGED ANIMALS TRACKED</a:t>
            </a:r>
            <a:endParaRPr sz="1000">
              <a:solidFill>
                <a:srgbClr val="FFFFFF"/>
              </a:solidFill>
              <a:latin typeface="Lato"/>
              <a:ea typeface="Lato"/>
              <a:cs typeface="Lato"/>
              <a:sym typeface="Lato"/>
            </a:endParaRPr>
          </a:p>
        </p:txBody>
      </p:sp>
      <p:sp>
        <p:nvSpPr>
          <p:cNvPr id="244" name="Google Shape;244;p28"/>
          <p:cNvSpPr txBox="1"/>
          <p:nvPr/>
        </p:nvSpPr>
        <p:spPr>
          <a:xfrm>
            <a:off x="2819600" y="1977325"/>
            <a:ext cx="1628700" cy="8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FFFFFF"/>
                </a:solidFill>
                <a:latin typeface="Raleway Light"/>
                <a:ea typeface="Raleway Light"/>
                <a:cs typeface="Raleway Light"/>
                <a:sym typeface="Raleway Light"/>
              </a:rPr>
              <a:t>614</a:t>
            </a:r>
            <a:endParaRPr sz="3000">
              <a:solidFill>
                <a:srgbClr val="FFFFFF"/>
              </a:solidFill>
              <a:latin typeface="Raleway Light"/>
              <a:ea typeface="Raleway Light"/>
              <a:cs typeface="Raleway Light"/>
              <a:sym typeface="Raleway Light"/>
            </a:endParaRPr>
          </a:p>
        </p:txBody>
      </p:sp>
      <p:cxnSp>
        <p:nvCxnSpPr>
          <p:cNvPr id="245" name="Google Shape;245;p28"/>
          <p:cNvCxnSpPr/>
          <p:nvPr/>
        </p:nvCxnSpPr>
        <p:spPr>
          <a:xfrm>
            <a:off x="2976800" y="2647975"/>
            <a:ext cx="556800" cy="0"/>
          </a:xfrm>
          <a:prstGeom prst="straightConnector1">
            <a:avLst/>
          </a:prstGeom>
          <a:noFill/>
          <a:ln w="9525" cap="flat" cmpd="sng">
            <a:solidFill>
              <a:srgbClr val="FFFFFF"/>
            </a:solidFill>
            <a:prstDash val="solid"/>
            <a:round/>
            <a:headEnd type="none" w="med" len="med"/>
            <a:tailEnd type="none" w="med" len="med"/>
          </a:ln>
        </p:spPr>
      </p:cxnSp>
      <p:sp>
        <p:nvSpPr>
          <p:cNvPr id="246" name="Google Shape;246;p28"/>
          <p:cNvSpPr txBox="1"/>
          <p:nvPr/>
        </p:nvSpPr>
        <p:spPr>
          <a:xfrm>
            <a:off x="2824400" y="2724150"/>
            <a:ext cx="13809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Lato"/>
                <a:ea typeface="Lato"/>
                <a:cs typeface="Lato"/>
                <a:sym typeface="Lato"/>
              </a:rPr>
              <a:t>SENIOR SCIENTISTS</a:t>
            </a:r>
            <a:endParaRPr sz="1000">
              <a:solidFill>
                <a:srgbClr val="FFFFFF"/>
              </a:solidFill>
              <a:latin typeface="Lato"/>
              <a:ea typeface="Lato"/>
              <a:cs typeface="Lato"/>
              <a:sym typeface="Lato"/>
            </a:endParaRPr>
          </a:p>
        </p:txBody>
      </p:sp>
      <p:sp>
        <p:nvSpPr>
          <p:cNvPr id="247" name="Google Shape;247;p28"/>
          <p:cNvSpPr txBox="1"/>
          <p:nvPr/>
        </p:nvSpPr>
        <p:spPr>
          <a:xfrm>
            <a:off x="4883075" y="1977325"/>
            <a:ext cx="1628700" cy="8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rgbClr val="FFFFFF"/>
                </a:solidFill>
                <a:latin typeface="Raleway Light"/>
                <a:ea typeface="Raleway Light"/>
                <a:cs typeface="Raleway Light"/>
                <a:sym typeface="Raleway Light"/>
              </a:rPr>
              <a:t>212</a:t>
            </a:r>
            <a:endParaRPr sz="3000" dirty="0">
              <a:solidFill>
                <a:srgbClr val="FFFFFF"/>
              </a:solidFill>
              <a:latin typeface="Raleway Light"/>
              <a:ea typeface="Raleway Light"/>
              <a:cs typeface="Raleway Light"/>
              <a:sym typeface="Raleway Light"/>
            </a:endParaRPr>
          </a:p>
        </p:txBody>
      </p:sp>
      <p:cxnSp>
        <p:nvCxnSpPr>
          <p:cNvPr id="248" name="Google Shape;248;p28"/>
          <p:cNvCxnSpPr/>
          <p:nvPr/>
        </p:nvCxnSpPr>
        <p:spPr>
          <a:xfrm>
            <a:off x="4949150" y="2647975"/>
            <a:ext cx="547200" cy="0"/>
          </a:xfrm>
          <a:prstGeom prst="straightConnector1">
            <a:avLst/>
          </a:prstGeom>
          <a:noFill/>
          <a:ln w="9525" cap="flat" cmpd="sng">
            <a:solidFill>
              <a:srgbClr val="FFFFFF"/>
            </a:solidFill>
            <a:prstDash val="solid"/>
            <a:round/>
            <a:headEnd type="none" w="med" len="med"/>
            <a:tailEnd type="none" w="med" len="med"/>
          </a:ln>
        </p:spPr>
      </p:cxnSp>
      <p:sp>
        <p:nvSpPr>
          <p:cNvPr id="249" name="Google Shape;249;p28"/>
          <p:cNvSpPr txBox="1"/>
          <p:nvPr/>
        </p:nvSpPr>
        <p:spPr>
          <a:xfrm>
            <a:off x="4887875" y="2724150"/>
            <a:ext cx="13809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Lato"/>
                <a:ea typeface="Lato"/>
                <a:cs typeface="Lato"/>
                <a:sym typeface="Lato"/>
              </a:rPr>
              <a:t>SPECIES TRACKED</a:t>
            </a:r>
            <a:endParaRPr sz="1000">
              <a:solidFill>
                <a:srgbClr val="FFFFFF"/>
              </a:solidFill>
              <a:latin typeface="Lato"/>
              <a:ea typeface="Lato"/>
              <a:cs typeface="Lato"/>
              <a:sym typeface="Lato"/>
            </a:endParaRPr>
          </a:p>
          <a:p>
            <a:pPr marL="0" lvl="0" indent="0" algn="l" rtl="0">
              <a:spcBef>
                <a:spcPts val="0"/>
              </a:spcBef>
              <a:spcAft>
                <a:spcPts val="0"/>
              </a:spcAft>
              <a:buNone/>
            </a:pPr>
            <a:r>
              <a:rPr lang="en" sz="1000">
                <a:solidFill>
                  <a:srgbClr val="FFFFFF"/>
                </a:solidFill>
                <a:latin typeface="Lato"/>
                <a:ea typeface="Lato"/>
                <a:cs typeface="Lato"/>
                <a:sym typeface="Lato"/>
              </a:rPr>
              <a:t>GLOBALLY</a:t>
            </a:r>
            <a:endParaRPr sz="1000">
              <a:solidFill>
                <a:srgbClr val="FFFFFF"/>
              </a:solidFill>
              <a:latin typeface="Lato"/>
              <a:ea typeface="Lato"/>
              <a:cs typeface="Lato"/>
              <a:sym typeface="Lato"/>
            </a:endParaRPr>
          </a:p>
        </p:txBody>
      </p:sp>
      <p:sp>
        <p:nvSpPr>
          <p:cNvPr id="250" name="Google Shape;250;p28"/>
          <p:cNvSpPr txBox="1"/>
          <p:nvPr/>
        </p:nvSpPr>
        <p:spPr>
          <a:xfrm>
            <a:off x="6835700" y="1977325"/>
            <a:ext cx="1628700" cy="8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FFFFFF"/>
                </a:solidFill>
                <a:latin typeface="Raleway Light"/>
                <a:ea typeface="Raleway Light"/>
                <a:cs typeface="Raleway Light"/>
                <a:sym typeface="Raleway Light"/>
              </a:rPr>
              <a:t>75,000</a:t>
            </a:r>
            <a:endParaRPr sz="3000">
              <a:solidFill>
                <a:srgbClr val="FFFFFF"/>
              </a:solidFill>
              <a:latin typeface="Raleway Light"/>
              <a:ea typeface="Raleway Light"/>
              <a:cs typeface="Raleway Light"/>
              <a:sym typeface="Raleway Light"/>
            </a:endParaRPr>
          </a:p>
        </p:txBody>
      </p:sp>
      <p:cxnSp>
        <p:nvCxnSpPr>
          <p:cNvPr id="251" name="Google Shape;251;p28"/>
          <p:cNvCxnSpPr/>
          <p:nvPr/>
        </p:nvCxnSpPr>
        <p:spPr>
          <a:xfrm>
            <a:off x="6911900" y="2647975"/>
            <a:ext cx="1197000" cy="0"/>
          </a:xfrm>
          <a:prstGeom prst="straightConnector1">
            <a:avLst/>
          </a:prstGeom>
          <a:noFill/>
          <a:ln w="9525" cap="flat" cmpd="sng">
            <a:solidFill>
              <a:srgbClr val="FFFFFF"/>
            </a:solidFill>
            <a:prstDash val="solid"/>
            <a:round/>
            <a:headEnd type="none" w="med" len="med"/>
            <a:tailEnd type="none" w="med" len="med"/>
          </a:ln>
        </p:spPr>
      </p:cxnSp>
      <p:sp>
        <p:nvSpPr>
          <p:cNvPr id="252" name="Google Shape;252;p28"/>
          <p:cNvSpPr txBox="1"/>
          <p:nvPr/>
        </p:nvSpPr>
        <p:spPr>
          <a:xfrm>
            <a:off x="6840500" y="2724150"/>
            <a:ext cx="13809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Lato"/>
                <a:ea typeface="Lato"/>
                <a:cs typeface="Lato"/>
                <a:sym typeface="Lato"/>
              </a:rPr>
              <a:t>KM COVERED BY GLIDERS</a:t>
            </a:r>
            <a:endParaRPr sz="1000">
              <a:solidFill>
                <a:srgbClr val="FFFFFF"/>
              </a:solidFill>
              <a:latin typeface="Lato"/>
              <a:ea typeface="Lato"/>
              <a:cs typeface="Lato"/>
              <a:sym typeface="Lato"/>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256"/>
        <p:cNvGrpSpPr/>
        <p:nvPr/>
      </p:nvGrpSpPr>
      <p:grpSpPr>
        <a:xfrm>
          <a:off x="0" y="0"/>
          <a:ext cx="0" cy="0"/>
          <a:chOff x="0" y="0"/>
          <a:chExt cx="0" cy="0"/>
        </a:xfrm>
      </p:grpSpPr>
      <p:sp>
        <p:nvSpPr>
          <p:cNvPr id="257" name="Google Shape;257;p29"/>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58" name="Google Shape;258;p29"/>
          <p:cNvPicPr preferRelativeResize="0"/>
          <p:nvPr/>
        </p:nvPicPr>
        <p:blipFill>
          <a:blip r:embed="rId4">
            <a:alphaModFix/>
          </a:blip>
          <a:stretch>
            <a:fillRect/>
          </a:stretch>
        </p:blipFill>
        <p:spPr>
          <a:xfrm>
            <a:off x="8616800" y="4821546"/>
            <a:ext cx="403200" cy="252804"/>
          </a:xfrm>
          <a:prstGeom prst="rect">
            <a:avLst/>
          </a:prstGeom>
          <a:noFill/>
          <a:ln>
            <a:noFill/>
          </a:ln>
        </p:spPr>
      </p:pic>
      <p:pic>
        <p:nvPicPr>
          <p:cNvPr id="259" name="Google Shape;259;p29"/>
          <p:cNvPicPr preferRelativeResize="0"/>
          <p:nvPr/>
        </p:nvPicPr>
        <p:blipFill>
          <a:blip r:embed="rId5">
            <a:alphaModFix/>
          </a:blip>
          <a:stretch>
            <a:fillRect/>
          </a:stretch>
        </p:blipFill>
        <p:spPr>
          <a:xfrm>
            <a:off x="3284763" y="921925"/>
            <a:ext cx="2574475" cy="979000"/>
          </a:xfrm>
          <a:prstGeom prst="rect">
            <a:avLst/>
          </a:prstGeom>
          <a:noFill/>
          <a:ln>
            <a:noFill/>
          </a:ln>
        </p:spPr>
      </p:pic>
      <p:sp>
        <p:nvSpPr>
          <p:cNvPr id="260" name="Google Shape;260;p29"/>
          <p:cNvSpPr/>
          <p:nvPr/>
        </p:nvSpPr>
        <p:spPr>
          <a:xfrm>
            <a:off x="562175" y="2435975"/>
            <a:ext cx="7905600" cy="1641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1" name="Google Shape;261;p29"/>
          <p:cNvPicPr preferRelativeResize="0"/>
          <p:nvPr/>
        </p:nvPicPr>
        <p:blipFill rotWithShape="1">
          <a:blip r:embed="rId6">
            <a:alphaModFix/>
          </a:blip>
          <a:srcRect l="781" t="11413" r="85180" b="11413"/>
          <a:stretch/>
        </p:blipFill>
        <p:spPr>
          <a:xfrm>
            <a:off x="1003275" y="2735775"/>
            <a:ext cx="1367673" cy="617125"/>
          </a:xfrm>
          <a:prstGeom prst="rect">
            <a:avLst/>
          </a:prstGeom>
          <a:noFill/>
          <a:ln>
            <a:noFill/>
          </a:ln>
        </p:spPr>
      </p:pic>
      <p:pic>
        <p:nvPicPr>
          <p:cNvPr id="262" name="Google Shape;262;p29"/>
          <p:cNvPicPr preferRelativeResize="0"/>
          <p:nvPr/>
        </p:nvPicPr>
        <p:blipFill>
          <a:blip r:embed="rId7">
            <a:alphaModFix/>
          </a:blip>
          <a:stretch>
            <a:fillRect/>
          </a:stretch>
        </p:blipFill>
        <p:spPr>
          <a:xfrm>
            <a:off x="2078475" y="4418025"/>
            <a:ext cx="225300" cy="225300"/>
          </a:xfrm>
          <a:prstGeom prst="rect">
            <a:avLst/>
          </a:prstGeom>
          <a:noFill/>
          <a:ln>
            <a:noFill/>
          </a:ln>
        </p:spPr>
      </p:pic>
      <p:sp>
        <p:nvSpPr>
          <p:cNvPr id="263" name="Google Shape;263;p29"/>
          <p:cNvSpPr txBox="1"/>
          <p:nvPr/>
        </p:nvSpPr>
        <p:spPr>
          <a:xfrm>
            <a:off x="2303775" y="4365500"/>
            <a:ext cx="1898700" cy="2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SemiBold"/>
                <a:ea typeface="Raleway SemiBold"/>
                <a:cs typeface="Raleway SemiBold"/>
                <a:sym typeface="Raleway SemiBold"/>
              </a:rPr>
              <a:t>@oceantrackingnetwork</a:t>
            </a:r>
            <a:endParaRPr sz="1000">
              <a:solidFill>
                <a:srgbClr val="FFFFFF"/>
              </a:solidFill>
              <a:latin typeface="Raleway SemiBold"/>
              <a:ea typeface="Raleway SemiBold"/>
              <a:cs typeface="Raleway SemiBold"/>
              <a:sym typeface="Raleway SemiBold"/>
            </a:endParaRPr>
          </a:p>
        </p:txBody>
      </p:sp>
      <p:pic>
        <p:nvPicPr>
          <p:cNvPr id="264" name="Google Shape;264;p29"/>
          <p:cNvPicPr preferRelativeResize="0"/>
          <p:nvPr/>
        </p:nvPicPr>
        <p:blipFill rotWithShape="1">
          <a:blip r:embed="rId8">
            <a:alphaModFix/>
          </a:blip>
          <a:srcRect/>
          <a:stretch/>
        </p:blipFill>
        <p:spPr>
          <a:xfrm>
            <a:off x="4064225" y="4418025"/>
            <a:ext cx="225300" cy="225300"/>
          </a:xfrm>
          <a:prstGeom prst="rect">
            <a:avLst/>
          </a:prstGeom>
          <a:noFill/>
          <a:ln>
            <a:noFill/>
          </a:ln>
        </p:spPr>
      </p:pic>
      <p:sp>
        <p:nvSpPr>
          <p:cNvPr id="265" name="Google Shape;265;p29"/>
          <p:cNvSpPr txBox="1"/>
          <p:nvPr/>
        </p:nvSpPr>
        <p:spPr>
          <a:xfrm>
            <a:off x="4289525" y="4365500"/>
            <a:ext cx="1590600" cy="2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SemiBold"/>
                <a:ea typeface="Raleway SemiBold"/>
                <a:cs typeface="Raleway SemiBold"/>
                <a:sym typeface="Raleway SemiBold"/>
              </a:rPr>
              <a:t>@oceantracking</a:t>
            </a:r>
            <a:endParaRPr sz="1000">
              <a:solidFill>
                <a:srgbClr val="FFFFFF"/>
              </a:solidFill>
              <a:latin typeface="Raleway SemiBold"/>
              <a:ea typeface="Raleway SemiBold"/>
              <a:cs typeface="Raleway SemiBold"/>
              <a:sym typeface="Raleway SemiBold"/>
            </a:endParaRPr>
          </a:p>
        </p:txBody>
      </p:sp>
      <p:sp>
        <p:nvSpPr>
          <p:cNvPr id="266" name="Google Shape;266;p29"/>
          <p:cNvSpPr txBox="1"/>
          <p:nvPr/>
        </p:nvSpPr>
        <p:spPr>
          <a:xfrm>
            <a:off x="5718275" y="4365500"/>
            <a:ext cx="2230200" cy="2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SemiBold"/>
                <a:ea typeface="Raleway SemiBold"/>
                <a:cs typeface="Raleway SemiBold"/>
                <a:sym typeface="Raleway SemiBold"/>
              </a:rPr>
              <a:t>oceantrackingnetwork.org</a:t>
            </a:r>
            <a:endParaRPr sz="1000">
              <a:solidFill>
                <a:srgbClr val="FFFFFF"/>
              </a:solidFill>
              <a:latin typeface="Raleway SemiBold"/>
              <a:ea typeface="Raleway SemiBold"/>
              <a:cs typeface="Raleway SemiBold"/>
              <a:sym typeface="Raleway SemiBold"/>
            </a:endParaRPr>
          </a:p>
        </p:txBody>
      </p:sp>
      <p:pic>
        <p:nvPicPr>
          <p:cNvPr id="267" name="Google Shape;267;p29"/>
          <p:cNvPicPr preferRelativeResize="0"/>
          <p:nvPr/>
        </p:nvPicPr>
        <p:blipFill rotWithShape="1">
          <a:blip r:embed="rId6">
            <a:alphaModFix/>
          </a:blip>
          <a:srcRect l="14621" r="74253"/>
          <a:stretch/>
        </p:blipFill>
        <p:spPr>
          <a:xfrm>
            <a:off x="4659675" y="2698500"/>
            <a:ext cx="836403" cy="617125"/>
          </a:xfrm>
          <a:prstGeom prst="rect">
            <a:avLst/>
          </a:prstGeom>
          <a:noFill/>
          <a:ln>
            <a:noFill/>
          </a:ln>
        </p:spPr>
      </p:pic>
      <p:pic>
        <p:nvPicPr>
          <p:cNvPr id="268" name="Google Shape;268;p29"/>
          <p:cNvPicPr preferRelativeResize="0"/>
          <p:nvPr/>
        </p:nvPicPr>
        <p:blipFill rotWithShape="1">
          <a:blip r:embed="rId6">
            <a:alphaModFix/>
          </a:blip>
          <a:srcRect l="27332" t="24386" r="61324" b="24381"/>
          <a:stretch/>
        </p:blipFill>
        <p:spPr>
          <a:xfrm>
            <a:off x="2370950" y="2735763"/>
            <a:ext cx="1664752" cy="617125"/>
          </a:xfrm>
          <a:prstGeom prst="rect">
            <a:avLst/>
          </a:prstGeom>
          <a:noFill/>
          <a:ln>
            <a:noFill/>
          </a:ln>
        </p:spPr>
      </p:pic>
      <p:pic>
        <p:nvPicPr>
          <p:cNvPr id="269" name="Google Shape;269;p29"/>
          <p:cNvPicPr preferRelativeResize="0"/>
          <p:nvPr/>
        </p:nvPicPr>
        <p:blipFill rotWithShape="1">
          <a:blip r:embed="rId6">
            <a:alphaModFix/>
          </a:blip>
          <a:srcRect l="40664" r="47583"/>
          <a:stretch/>
        </p:blipFill>
        <p:spPr>
          <a:xfrm>
            <a:off x="5734450" y="2698500"/>
            <a:ext cx="883602" cy="617125"/>
          </a:xfrm>
          <a:prstGeom prst="rect">
            <a:avLst/>
          </a:prstGeom>
          <a:noFill/>
          <a:ln>
            <a:noFill/>
          </a:ln>
        </p:spPr>
      </p:pic>
      <p:pic>
        <p:nvPicPr>
          <p:cNvPr id="270" name="Google Shape;270;p29"/>
          <p:cNvPicPr preferRelativeResize="0"/>
          <p:nvPr/>
        </p:nvPicPr>
        <p:blipFill rotWithShape="1">
          <a:blip r:embed="rId6">
            <a:alphaModFix/>
          </a:blip>
          <a:srcRect l="53683" r="34564"/>
          <a:stretch/>
        </p:blipFill>
        <p:spPr>
          <a:xfrm>
            <a:off x="6962750" y="2698500"/>
            <a:ext cx="883602" cy="617125"/>
          </a:xfrm>
          <a:prstGeom prst="rect">
            <a:avLst/>
          </a:prstGeom>
          <a:noFill/>
          <a:ln>
            <a:noFill/>
          </a:ln>
        </p:spPr>
      </p:pic>
      <p:pic>
        <p:nvPicPr>
          <p:cNvPr id="271" name="Google Shape;271;p29"/>
          <p:cNvPicPr preferRelativeResize="0"/>
          <p:nvPr/>
        </p:nvPicPr>
        <p:blipFill rotWithShape="1">
          <a:blip r:embed="rId6">
            <a:alphaModFix/>
          </a:blip>
          <a:srcRect l="66949" r="1323"/>
          <a:stretch/>
        </p:blipFill>
        <p:spPr>
          <a:xfrm>
            <a:off x="5460850" y="3352900"/>
            <a:ext cx="2385499" cy="617125"/>
          </a:xfrm>
          <a:prstGeom prst="rect">
            <a:avLst/>
          </a:prstGeom>
          <a:noFill/>
          <a:ln>
            <a:noFill/>
          </a:ln>
        </p:spPr>
      </p:pic>
      <p:pic>
        <p:nvPicPr>
          <p:cNvPr id="272" name="Google Shape;272;p29"/>
          <p:cNvPicPr preferRelativeResize="0"/>
          <p:nvPr/>
        </p:nvPicPr>
        <p:blipFill>
          <a:blip r:embed="rId9">
            <a:alphaModFix/>
          </a:blip>
          <a:stretch>
            <a:fillRect/>
          </a:stretch>
        </p:blipFill>
        <p:spPr>
          <a:xfrm>
            <a:off x="3807100" y="3597925"/>
            <a:ext cx="1520000" cy="127075"/>
          </a:xfrm>
          <a:prstGeom prst="rect">
            <a:avLst/>
          </a:prstGeom>
          <a:noFill/>
          <a:ln>
            <a:noFill/>
          </a:ln>
        </p:spPr>
      </p:pic>
      <p:pic>
        <p:nvPicPr>
          <p:cNvPr id="3" name="Picture 2" descr="A close up of a sign&#10;&#10;Description automatically generated">
            <a:extLst>
              <a:ext uri="{FF2B5EF4-FFF2-40B4-BE49-F238E27FC236}">
                <a16:creationId xmlns:a16="http://schemas.microsoft.com/office/drawing/2014/main" id="{064CCF7A-4863-364A-9CAB-9CD61F4095EA}"/>
              </a:ext>
            </a:extLst>
          </p:cNvPr>
          <p:cNvPicPr>
            <a:picLocks noChangeAspect="1"/>
          </p:cNvPicPr>
          <p:nvPr/>
        </p:nvPicPr>
        <p:blipFill>
          <a:blip r:embed="rId10"/>
          <a:stretch>
            <a:fillRect/>
          </a:stretch>
        </p:blipFill>
        <p:spPr>
          <a:xfrm>
            <a:off x="2580394" y="3557993"/>
            <a:ext cx="862238" cy="20693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3BC5950-23D7-7849-A811-941853E48056}"/>
              </a:ext>
            </a:extLst>
          </p:cNvPr>
          <p:cNvPicPr>
            <a:picLocks noChangeAspect="1"/>
          </p:cNvPicPr>
          <p:nvPr/>
        </p:nvPicPr>
        <p:blipFill rotWithShape="1">
          <a:blip r:embed="rId3"/>
          <a:srcRect r="4731" b="16689"/>
          <a:stretch/>
        </p:blipFill>
        <p:spPr>
          <a:xfrm>
            <a:off x="2476489" y="0"/>
            <a:ext cx="6667511" cy="5143500"/>
          </a:xfrm>
          <a:prstGeom prst="rect">
            <a:avLst/>
          </a:prstGeom>
        </p:spPr>
      </p:pic>
      <p:sp>
        <p:nvSpPr>
          <p:cNvPr id="2" name="Title 1">
            <a:extLst>
              <a:ext uri="{FF2B5EF4-FFF2-40B4-BE49-F238E27FC236}">
                <a16:creationId xmlns:a16="http://schemas.microsoft.com/office/drawing/2014/main" id="{A4DC164A-03CF-7245-AE52-386802693F89}"/>
              </a:ext>
            </a:extLst>
          </p:cNvPr>
          <p:cNvSpPr>
            <a:spLocks noGrp="1"/>
          </p:cNvSpPr>
          <p:nvPr>
            <p:ph type="title"/>
          </p:nvPr>
        </p:nvSpPr>
        <p:spPr>
          <a:xfrm>
            <a:off x="656035" y="441888"/>
            <a:ext cx="2160985" cy="2737370"/>
          </a:xfrm>
        </p:spPr>
        <p:txBody>
          <a:bodyPr lIns="0" tIns="0" rIns="0" bIns="0"/>
          <a:lstStyle/>
          <a:p>
            <a:r>
              <a:rPr lang="en-US" sz="3600" b="1">
                <a:solidFill>
                  <a:srgbClr val="005FAA"/>
                </a:solidFill>
                <a:latin typeface="Poppins" pitchFamily="2" charset="77"/>
                <a:cs typeface="Poppins" pitchFamily="2" charset="77"/>
              </a:rPr>
              <a:t>Collect, </a:t>
            </a:r>
            <a:r>
              <a:rPr lang="en-US" sz="3600" b="1" err="1">
                <a:solidFill>
                  <a:srgbClr val="005FAA"/>
                </a:solidFill>
                <a:latin typeface="Poppins" pitchFamily="2" charset="77"/>
                <a:cs typeface="Poppins" pitchFamily="2" charset="77"/>
              </a:rPr>
              <a:t>analyse</a:t>
            </a:r>
            <a:r>
              <a:rPr lang="en-US" sz="3600" b="1">
                <a:solidFill>
                  <a:srgbClr val="005FAA"/>
                </a:solidFill>
                <a:latin typeface="Poppins" pitchFamily="2" charset="77"/>
                <a:cs typeface="Poppins" pitchFamily="2" charset="77"/>
              </a:rPr>
              <a:t>, archive, repeat</a:t>
            </a:r>
          </a:p>
        </p:txBody>
      </p:sp>
      <p:sp>
        <p:nvSpPr>
          <p:cNvPr id="3" name="Content Placeholder 2">
            <a:extLst>
              <a:ext uri="{FF2B5EF4-FFF2-40B4-BE49-F238E27FC236}">
                <a16:creationId xmlns:a16="http://schemas.microsoft.com/office/drawing/2014/main" id="{FFDF8F7C-226D-3D4A-B591-1FA58D6B65C9}"/>
              </a:ext>
            </a:extLst>
          </p:cNvPr>
          <p:cNvSpPr>
            <a:spLocks noGrp="1"/>
          </p:cNvSpPr>
          <p:nvPr>
            <p:ph sz="half" idx="1"/>
          </p:nvPr>
        </p:nvSpPr>
        <p:spPr>
          <a:xfrm>
            <a:off x="986249" y="2515711"/>
            <a:ext cx="1803386" cy="1354725"/>
          </a:xfrm>
        </p:spPr>
        <p:txBody>
          <a:bodyPr lIns="0" tIns="0" rIns="0" bIns="0"/>
          <a:lstStyle/>
          <a:p>
            <a:pPr marL="0" indent="0">
              <a:lnSpc>
                <a:spcPts val="1500"/>
              </a:lnSpc>
              <a:buNone/>
            </a:pPr>
            <a:r>
              <a:rPr lang="en-GB" sz="1350">
                <a:solidFill>
                  <a:srgbClr val="005FAA"/>
                </a:solidFill>
                <a:latin typeface="Poppins" pitchFamily="2" charset="77"/>
                <a:cs typeface="Poppins" pitchFamily="2" charset="77"/>
              </a:rPr>
              <a:t>A wealth of data about various marine species, habitats and whole ecosystems already exists,…</a:t>
            </a:r>
          </a:p>
        </p:txBody>
      </p:sp>
      <p:sp>
        <p:nvSpPr>
          <p:cNvPr id="12" name="Content Placeholder 2">
            <a:extLst>
              <a:ext uri="{FF2B5EF4-FFF2-40B4-BE49-F238E27FC236}">
                <a16:creationId xmlns:a16="http://schemas.microsoft.com/office/drawing/2014/main" id="{DBE7AC05-E40F-2B4F-AFB0-8770C8F1B378}"/>
              </a:ext>
            </a:extLst>
          </p:cNvPr>
          <p:cNvSpPr txBox="1">
            <a:spLocks/>
          </p:cNvSpPr>
          <p:nvPr/>
        </p:nvSpPr>
        <p:spPr>
          <a:xfrm>
            <a:off x="6854844" y="659770"/>
            <a:ext cx="1697949" cy="1917893"/>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650"/>
              </a:lnSpc>
              <a:spcBef>
                <a:spcPts val="750"/>
              </a:spcBef>
              <a:buClrTx/>
              <a:buNone/>
            </a:pPr>
            <a:r>
              <a:rPr lang="en-GB" sz="1350">
                <a:solidFill>
                  <a:srgbClr val="005FAA"/>
                </a:solidFill>
                <a:latin typeface="Poppins" pitchFamily="2" charset="77"/>
                <a:cs typeface="Poppins" pitchFamily="2" charset="77"/>
              </a:rPr>
              <a:t>… but accessing such data requires extraordinary efforts from individual users     to </a:t>
            </a:r>
            <a:r>
              <a:rPr lang="en-GB" sz="1350" b="1" dirty="0">
                <a:solidFill>
                  <a:srgbClr val="005FAA"/>
                </a:solidFill>
                <a:latin typeface="Poppins" pitchFamily="2" charset="77"/>
                <a:cs typeface="Poppins" pitchFamily="2" charset="77"/>
              </a:rPr>
              <a:t>gather and assemble disjunct pieces of information.</a:t>
            </a:r>
            <a:endParaRPr lang="en-US" sz="1350" b="1"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3541000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DF8F7C-226D-3D4A-B591-1FA58D6B65C9}"/>
              </a:ext>
            </a:extLst>
          </p:cNvPr>
          <p:cNvSpPr>
            <a:spLocks noGrp="1"/>
          </p:cNvSpPr>
          <p:nvPr>
            <p:ph sz="half" idx="1"/>
          </p:nvPr>
        </p:nvSpPr>
        <p:spPr>
          <a:xfrm>
            <a:off x="892519" y="2513506"/>
            <a:ext cx="1669379" cy="410998"/>
          </a:xfrm>
        </p:spPr>
        <p:txBody>
          <a:bodyPr lIns="0" tIns="0" rIns="0" bIns="0"/>
          <a:lstStyle/>
          <a:p>
            <a:pPr marL="0" indent="0">
              <a:lnSpc>
                <a:spcPts val="1500"/>
              </a:lnSpc>
              <a:buNone/>
            </a:pPr>
            <a:r>
              <a:rPr lang="en-US" sz="1350">
                <a:solidFill>
                  <a:srgbClr val="005FAA"/>
                </a:solidFill>
                <a:latin typeface="Poppins" pitchFamily="2" charset="77"/>
                <a:cs typeface="Poppins" pitchFamily="2" charset="77"/>
              </a:rPr>
              <a:t>Modern databases often lack …</a:t>
            </a:r>
          </a:p>
        </p:txBody>
      </p:sp>
      <p:sp>
        <p:nvSpPr>
          <p:cNvPr id="9" name="Title 1">
            <a:extLst>
              <a:ext uri="{FF2B5EF4-FFF2-40B4-BE49-F238E27FC236}">
                <a16:creationId xmlns:a16="http://schemas.microsoft.com/office/drawing/2014/main" id="{FCB5F8F3-E3C7-E547-BCF4-012ED8FA6876}"/>
              </a:ext>
            </a:extLst>
          </p:cNvPr>
          <p:cNvSpPr>
            <a:spLocks noGrp="1"/>
          </p:cNvSpPr>
          <p:nvPr>
            <p:ph type="title"/>
          </p:nvPr>
        </p:nvSpPr>
        <p:spPr>
          <a:xfrm>
            <a:off x="656035" y="441888"/>
            <a:ext cx="2160985" cy="2017761"/>
          </a:xfrm>
        </p:spPr>
        <p:txBody>
          <a:bodyPr lIns="0" tIns="0" rIns="0" bIns="0"/>
          <a:lstStyle/>
          <a:p>
            <a:r>
              <a:rPr lang="en-US" sz="3600" b="1">
                <a:solidFill>
                  <a:srgbClr val="005FAA"/>
                </a:solidFill>
                <a:latin typeface="Poppins" pitchFamily="2" charset="77"/>
                <a:cs typeface="Poppins" pitchFamily="2" charset="77"/>
              </a:rPr>
              <a:t>Collect, </a:t>
            </a:r>
            <a:r>
              <a:rPr lang="en-US" sz="3600" b="1" err="1">
                <a:solidFill>
                  <a:srgbClr val="005FAA"/>
                </a:solidFill>
                <a:latin typeface="Poppins" pitchFamily="2" charset="77"/>
                <a:cs typeface="Poppins" pitchFamily="2" charset="77"/>
              </a:rPr>
              <a:t>analyse</a:t>
            </a:r>
            <a:r>
              <a:rPr lang="en-US" sz="3600" b="1">
                <a:solidFill>
                  <a:srgbClr val="005FAA"/>
                </a:solidFill>
                <a:latin typeface="Poppins" pitchFamily="2" charset="77"/>
                <a:cs typeface="Poppins" pitchFamily="2" charset="77"/>
              </a:rPr>
              <a:t>, archive, repeat</a:t>
            </a:r>
          </a:p>
        </p:txBody>
      </p:sp>
      <p:sp>
        <p:nvSpPr>
          <p:cNvPr id="12" name="Content Placeholder 2">
            <a:extLst>
              <a:ext uri="{FF2B5EF4-FFF2-40B4-BE49-F238E27FC236}">
                <a16:creationId xmlns:a16="http://schemas.microsoft.com/office/drawing/2014/main" id="{219006DE-858C-904A-AE52-976F13EE2A8E}"/>
              </a:ext>
            </a:extLst>
          </p:cNvPr>
          <p:cNvSpPr txBox="1">
            <a:spLocks/>
          </p:cNvSpPr>
          <p:nvPr/>
        </p:nvSpPr>
        <p:spPr>
          <a:xfrm>
            <a:off x="5953135" y="1528163"/>
            <a:ext cx="2534831" cy="116774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US" sz="1350" b="1" dirty="0">
                <a:solidFill>
                  <a:srgbClr val="005FAA"/>
                </a:solidFill>
                <a:latin typeface="Poppins Light" pitchFamily="2" charset="77"/>
                <a:cs typeface="Poppins Light" pitchFamily="2" charset="77"/>
              </a:rPr>
              <a:t>Cohesion</a:t>
            </a:r>
            <a:r>
              <a:rPr lang="en-US" sz="1350">
                <a:solidFill>
                  <a:srgbClr val="005FAA"/>
                </a:solidFill>
                <a:latin typeface="Poppins Light" pitchFamily="2" charset="77"/>
                <a:cs typeface="Poppins Light" pitchFamily="2" charset="77"/>
              </a:rPr>
              <a:t> in information </a:t>
            </a:r>
          </a:p>
          <a:p>
            <a:pPr marL="0" indent="0" defTabSz="685800">
              <a:lnSpc>
                <a:spcPts val="1500"/>
              </a:lnSpc>
              <a:spcBef>
                <a:spcPts val="750"/>
              </a:spcBef>
              <a:buClrTx/>
              <a:buNone/>
            </a:pPr>
            <a:r>
              <a:rPr lang="en-US" sz="1350">
                <a:solidFill>
                  <a:srgbClr val="005FAA"/>
                </a:solidFill>
                <a:latin typeface="Poppins Light" pitchFamily="2" charset="77"/>
                <a:cs typeface="Poppins Light" pitchFamily="2" charset="77"/>
              </a:rPr>
              <a:t>Universal and </a:t>
            </a:r>
            <a:r>
              <a:rPr lang="en-US" sz="1350" b="1" dirty="0">
                <a:solidFill>
                  <a:srgbClr val="005FAA"/>
                </a:solidFill>
                <a:latin typeface="Poppins Light" pitchFamily="2" charset="77"/>
                <a:cs typeface="Poppins Light" pitchFamily="2" charset="77"/>
              </a:rPr>
              <a:t>comparable              language </a:t>
            </a:r>
            <a:r>
              <a:rPr lang="en-US" sz="1350">
                <a:solidFill>
                  <a:srgbClr val="005FAA"/>
                </a:solidFill>
                <a:latin typeface="Poppins Light" pitchFamily="2" charset="77"/>
                <a:cs typeface="Poppins Light" pitchFamily="2" charset="77"/>
              </a:rPr>
              <a:t>use</a:t>
            </a:r>
          </a:p>
          <a:p>
            <a:pPr marL="0" indent="0" defTabSz="685800">
              <a:lnSpc>
                <a:spcPts val="1500"/>
              </a:lnSpc>
              <a:spcBef>
                <a:spcPts val="750"/>
              </a:spcBef>
              <a:buClrTx/>
              <a:buNone/>
            </a:pPr>
            <a:r>
              <a:rPr lang="en-US" sz="1350" b="1" dirty="0">
                <a:solidFill>
                  <a:srgbClr val="005FAA"/>
                </a:solidFill>
                <a:latin typeface="Poppins Light" pitchFamily="2" charset="77"/>
                <a:cs typeface="Poppins Light" pitchFamily="2" charset="77"/>
              </a:rPr>
              <a:t>Contextual information </a:t>
            </a:r>
            <a:r>
              <a:rPr lang="en-US" sz="1350">
                <a:solidFill>
                  <a:srgbClr val="005FAA"/>
                </a:solidFill>
                <a:latin typeface="Poppins Light" pitchFamily="2" charset="77"/>
                <a:cs typeface="Poppins Light" pitchFamily="2" charset="77"/>
              </a:rPr>
              <a:t>on how data was acquired</a:t>
            </a:r>
          </a:p>
        </p:txBody>
      </p:sp>
      <p:sp>
        <p:nvSpPr>
          <p:cNvPr id="13" name="Content Placeholder 2">
            <a:extLst>
              <a:ext uri="{FF2B5EF4-FFF2-40B4-BE49-F238E27FC236}">
                <a16:creationId xmlns:a16="http://schemas.microsoft.com/office/drawing/2014/main" id="{B5598BF0-C856-4548-AD45-F93ED8D27EF5}"/>
              </a:ext>
            </a:extLst>
          </p:cNvPr>
          <p:cNvSpPr txBox="1">
            <a:spLocks/>
          </p:cNvSpPr>
          <p:nvPr/>
        </p:nvSpPr>
        <p:spPr>
          <a:xfrm>
            <a:off x="5625703" y="3013092"/>
            <a:ext cx="2677895" cy="642917"/>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US" sz="1350">
                <a:solidFill>
                  <a:srgbClr val="005FAA"/>
                </a:solidFill>
                <a:latin typeface="Poppins" pitchFamily="2" charset="77"/>
                <a:cs typeface="Poppins" pitchFamily="2" charset="77"/>
              </a:rPr>
              <a:t>… causing confusion and making the assembly of complete information difficult.</a:t>
            </a:r>
          </a:p>
        </p:txBody>
      </p:sp>
      <p:sp>
        <p:nvSpPr>
          <p:cNvPr id="17" name="Oval 16">
            <a:extLst>
              <a:ext uri="{FF2B5EF4-FFF2-40B4-BE49-F238E27FC236}">
                <a16:creationId xmlns:a16="http://schemas.microsoft.com/office/drawing/2014/main" id="{BB31EC3C-D820-3046-B5A6-1CB18FD3C31B}"/>
              </a:ext>
            </a:extLst>
          </p:cNvPr>
          <p:cNvSpPr/>
          <p:nvPr/>
        </p:nvSpPr>
        <p:spPr>
          <a:xfrm>
            <a:off x="5642810" y="1556087"/>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8" name="Oval 17">
            <a:extLst>
              <a:ext uri="{FF2B5EF4-FFF2-40B4-BE49-F238E27FC236}">
                <a16:creationId xmlns:a16="http://schemas.microsoft.com/office/drawing/2014/main" id="{2903F505-A404-984C-975A-FC30BC711B88}"/>
              </a:ext>
            </a:extLst>
          </p:cNvPr>
          <p:cNvSpPr/>
          <p:nvPr/>
        </p:nvSpPr>
        <p:spPr>
          <a:xfrm>
            <a:off x="5642810" y="1828854"/>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9" name="Oval 18">
            <a:extLst>
              <a:ext uri="{FF2B5EF4-FFF2-40B4-BE49-F238E27FC236}">
                <a16:creationId xmlns:a16="http://schemas.microsoft.com/office/drawing/2014/main" id="{370BBCFD-1759-5A44-B13A-3B4517B694E2}"/>
              </a:ext>
            </a:extLst>
          </p:cNvPr>
          <p:cNvSpPr/>
          <p:nvPr/>
        </p:nvSpPr>
        <p:spPr>
          <a:xfrm>
            <a:off x="5642810" y="2321502"/>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pic>
        <p:nvPicPr>
          <p:cNvPr id="6" name="Picture 5" descr="Graphical user interface, application&#10;&#10;Description automatically generated">
            <a:extLst>
              <a:ext uri="{FF2B5EF4-FFF2-40B4-BE49-F238E27FC236}">
                <a16:creationId xmlns:a16="http://schemas.microsoft.com/office/drawing/2014/main" id="{1001C16B-291E-3A43-B0AA-B2772330C311}"/>
              </a:ext>
            </a:extLst>
          </p:cNvPr>
          <p:cNvPicPr>
            <a:picLocks noChangeAspect="1"/>
          </p:cNvPicPr>
          <p:nvPr/>
        </p:nvPicPr>
        <p:blipFill rotWithShape="1">
          <a:blip r:embed="rId3"/>
          <a:srcRect l="22053" t="8801" r="16393" b="12801"/>
          <a:stretch/>
        </p:blipFill>
        <p:spPr>
          <a:xfrm>
            <a:off x="1950244" y="1253728"/>
            <a:ext cx="4104085" cy="3514726"/>
          </a:xfrm>
          <a:prstGeom prst="rect">
            <a:avLst/>
          </a:prstGeom>
        </p:spPr>
      </p:pic>
    </p:spTree>
    <p:extLst>
      <p:ext uri="{BB962C8B-B14F-4D97-AF65-F5344CB8AC3E}">
        <p14:creationId xmlns:p14="http://schemas.microsoft.com/office/powerpoint/2010/main" val="398612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637EC29-3480-8249-BAAB-40C554DB14A0}"/>
              </a:ext>
            </a:extLst>
          </p:cNvPr>
          <p:cNvSpPr txBox="1">
            <a:spLocks/>
          </p:cNvSpPr>
          <p:nvPr/>
        </p:nvSpPr>
        <p:spPr>
          <a:xfrm>
            <a:off x="691116" y="341280"/>
            <a:ext cx="2291587" cy="2017761"/>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pPr>
            <a:r>
              <a:rPr lang="en-US" sz="3600" b="1" dirty="0">
                <a:solidFill>
                  <a:srgbClr val="005FAA"/>
                </a:solidFill>
                <a:latin typeface="Poppins" pitchFamily="2" charset="77"/>
                <a:cs typeface="Poppins" pitchFamily="2" charset="77"/>
              </a:rPr>
              <a:t>Census of Marine Life</a:t>
            </a:r>
          </a:p>
        </p:txBody>
      </p:sp>
      <p:sp>
        <p:nvSpPr>
          <p:cNvPr id="15" name="Content Placeholder 2">
            <a:extLst>
              <a:ext uri="{FF2B5EF4-FFF2-40B4-BE49-F238E27FC236}">
                <a16:creationId xmlns:a16="http://schemas.microsoft.com/office/drawing/2014/main" id="{83FE23B7-E749-3E43-98A1-2D4CF11A53F3}"/>
              </a:ext>
            </a:extLst>
          </p:cNvPr>
          <p:cNvSpPr txBox="1">
            <a:spLocks/>
          </p:cNvSpPr>
          <p:nvPr/>
        </p:nvSpPr>
        <p:spPr>
          <a:xfrm>
            <a:off x="898192" y="1919304"/>
            <a:ext cx="2283602" cy="4263402"/>
          </a:xfrm>
          <a:prstGeom prst="rect">
            <a:avLst/>
          </a:prstGeom>
        </p:spPr>
        <p:txBody>
          <a:bodyPr lIns="0" tIns="0" rIns="0" bIns="0"/>
          <a:lstStyle>
            <a:defPPr>
              <a:defRPr lang="en-US"/>
            </a:defPPr>
            <a:lvl1pPr indent="0">
              <a:lnSpc>
                <a:spcPts val="2000"/>
              </a:lnSpc>
              <a:spcBef>
                <a:spcPts val="1000"/>
              </a:spcBef>
              <a:buFont typeface="Arial" panose="020B0604020202020204" pitchFamily="34" charset="0"/>
              <a:buNone/>
              <a:defRPr>
                <a:solidFill>
                  <a:srgbClr val="005FAA"/>
                </a:solidFill>
                <a:latin typeface="Poppins" pitchFamily="2" charset="77"/>
                <a:cs typeface="Poppins"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685800">
              <a:lnSpc>
                <a:spcPts val="1500"/>
              </a:lnSpc>
              <a:spcBef>
                <a:spcPts val="750"/>
              </a:spcBef>
              <a:buClrTx/>
            </a:pPr>
            <a:r>
              <a:rPr lang="en-GB" sz="1350" kern="1200">
                <a:ea typeface="+mn-ea"/>
              </a:rPr>
              <a:t>Between 2000 and 2010 the multimillion-dollar initiative saw collaborative and individual efforts from more than </a:t>
            </a:r>
            <a:r>
              <a:rPr lang="en-GB" sz="1350" b="1" u="sng" kern="1200" dirty="0">
                <a:ea typeface="+mn-ea"/>
              </a:rPr>
              <a:t>2700 scientists </a:t>
            </a:r>
            <a:r>
              <a:rPr lang="en-GB" sz="1350" kern="1200">
                <a:ea typeface="+mn-ea"/>
              </a:rPr>
              <a:t>and </a:t>
            </a:r>
            <a:r>
              <a:rPr lang="en-GB" sz="1350" b="1" u="sng" kern="1200" dirty="0">
                <a:ea typeface="+mn-ea"/>
              </a:rPr>
              <a:t>more than 80 nations</a:t>
            </a:r>
            <a:r>
              <a:rPr lang="en-GB" sz="1350" kern="1200">
                <a:ea typeface="+mn-ea"/>
              </a:rPr>
              <a:t>, putting the discipline of marine science on the map, </a:t>
            </a:r>
            <a:r>
              <a:rPr lang="en-GB" sz="1350" b="1" u="sng" kern="1200" dirty="0">
                <a:ea typeface="+mn-ea"/>
              </a:rPr>
              <a:t>discovering more than 6000 new marine species </a:t>
            </a:r>
            <a:r>
              <a:rPr lang="en-GB" sz="1350" kern="1200">
                <a:ea typeface="+mn-ea"/>
              </a:rPr>
              <a:t>and highlighting some of the most urgent threats to our oceans.</a:t>
            </a:r>
            <a:endParaRPr lang="en-US" sz="1350" kern="1200">
              <a:ea typeface="+mn-ea"/>
            </a:endParaRPr>
          </a:p>
        </p:txBody>
      </p:sp>
      <p:grpSp>
        <p:nvGrpSpPr>
          <p:cNvPr id="48" name="Group 47">
            <a:extLst>
              <a:ext uri="{FF2B5EF4-FFF2-40B4-BE49-F238E27FC236}">
                <a16:creationId xmlns:a16="http://schemas.microsoft.com/office/drawing/2014/main" id="{12899644-38AE-E948-B70A-FC6D04BB31CD}"/>
              </a:ext>
            </a:extLst>
          </p:cNvPr>
          <p:cNvGrpSpPr/>
          <p:nvPr/>
        </p:nvGrpSpPr>
        <p:grpSpPr>
          <a:xfrm>
            <a:off x="3612412" y="530026"/>
            <a:ext cx="4394529" cy="3996426"/>
            <a:chOff x="4518837" y="617241"/>
            <a:chExt cx="6179887" cy="5620047"/>
          </a:xfrm>
        </p:grpSpPr>
        <p:pic>
          <p:nvPicPr>
            <p:cNvPr id="18" name="Picture 17">
              <a:extLst>
                <a:ext uri="{FF2B5EF4-FFF2-40B4-BE49-F238E27FC236}">
                  <a16:creationId xmlns:a16="http://schemas.microsoft.com/office/drawing/2014/main" id="{21EED232-A519-584B-8E3A-AB02971B64C7}"/>
                </a:ext>
              </a:extLst>
            </p:cNvPr>
            <p:cNvPicPr>
              <a:picLocks noChangeAspect="1"/>
            </p:cNvPicPr>
            <p:nvPr/>
          </p:nvPicPr>
          <p:blipFill>
            <a:blip r:embed="rId3"/>
            <a:stretch>
              <a:fillRect/>
            </a:stretch>
          </p:blipFill>
          <p:spPr>
            <a:xfrm>
              <a:off x="6575907" y="3242930"/>
              <a:ext cx="2785228" cy="2994358"/>
            </a:xfrm>
            <a:prstGeom prst="rect">
              <a:avLst/>
            </a:prstGeom>
          </p:spPr>
        </p:pic>
        <p:pic>
          <p:nvPicPr>
            <p:cNvPr id="19" name="Picture 18">
              <a:extLst>
                <a:ext uri="{FF2B5EF4-FFF2-40B4-BE49-F238E27FC236}">
                  <a16:creationId xmlns:a16="http://schemas.microsoft.com/office/drawing/2014/main" id="{54975E95-7DAA-3B44-B277-F3D7A1B23D65}"/>
                </a:ext>
              </a:extLst>
            </p:cNvPr>
            <p:cNvPicPr>
              <a:picLocks noChangeAspect="1"/>
            </p:cNvPicPr>
            <p:nvPr/>
          </p:nvPicPr>
          <p:blipFill rotWithShape="1">
            <a:blip r:embed="rId4"/>
            <a:srcRect l="8304" r="32646"/>
            <a:stretch/>
          </p:blipFill>
          <p:spPr>
            <a:xfrm rot="21187367">
              <a:off x="7912054" y="617241"/>
              <a:ext cx="2786670" cy="3009180"/>
            </a:xfrm>
            <a:prstGeom prst="rect">
              <a:avLst/>
            </a:prstGeom>
          </p:spPr>
        </p:pic>
        <p:pic>
          <p:nvPicPr>
            <p:cNvPr id="20" name="Picture 19">
              <a:extLst>
                <a:ext uri="{FF2B5EF4-FFF2-40B4-BE49-F238E27FC236}">
                  <a16:creationId xmlns:a16="http://schemas.microsoft.com/office/drawing/2014/main" id="{230CABE5-8C4E-754E-9703-4678F69C77C3}"/>
                </a:ext>
              </a:extLst>
            </p:cNvPr>
            <p:cNvPicPr>
              <a:picLocks noChangeAspect="1"/>
            </p:cNvPicPr>
            <p:nvPr/>
          </p:nvPicPr>
          <p:blipFill>
            <a:blip r:embed="rId5"/>
            <a:stretch>
              <a:fillRect/>
            </a:stretch>
          </p:blipFill>
          <p:spPr>
            <a:xfrm>
              <a:off x="4518837" y="620713"/>
              <a:ext cx="3175104" cy="3193712"/>
            </a:xfrm>
            <a:prstGeom prst="rect">
              <a:avLst/>
            </a:prstGeom>
          </p:spPr>
        </p:pic>
      </p:grpSp>
      <p:sp>
        <p:nvSpPr>
          <p:cNvPr id="21" name="Oval 20">
            <a:extLst>
              <a:ext uri="{FF2B5EF4-FFF2-40B4-BE49-F238E27FC236}">
                <a16:creationId xmlns:a16="http://schemas.microsoft.com/office/drawing/2014/main" id="{432C6491-7080-324C-840B-B16D2DD35344}"/>
              </a:ext>
            </a:extLst>
          </p:cNvPr>
          <p:cNvSpPr/>
          <p:nvPr/>
        </p:nvSpPr>
        <p:spPr>
          <a:xfrm>
            <a:off x="3652285" y="4600054"/>
            <a:ext cx="162807" cy="162807"/>
          </a:xfrm>
          <a:prstGeom prst="ellipse">
            <a:avLst/>
          </a:prstGeom>
          <a:solidFill>
            <a:srgbClr val="00B5DC"/>
          </a:solidFill>
          <a:ln>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2" name="Oval 21">
            <a:extLst>
              <a:ext uri="{FF2B5EF4-FFF2-40B4-BE49-F238E27FC236}">
                <a16:creationId xmlns:a16="http://schemas.microsoft.com/office/drawing/2014/main" id="{19DF7A2D-C19A-B94B-AECE-79C85F2B0227}"/>
              </a:ext>
            </a:extLst>
          </p:cNvPr>
          <p:cNvSpPr/>
          <p:nvPr/>
        </p:nvSpPr>
        <p:spPr>
          <a:xfrm>
            <a:off x="8400268" y="4600054"/>
            <a:ext cx="162807" cy="162807"/>
          </a:xfrm>
          <a:prstGeom prst="ellipse">
            <a:avLst/>
          </a:prstGeom>
          <a:solidFill>
            <a:srgbClr val="00B5DC"/>
          </a:solidFill>
          <a:ln>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cxnSp>
        <p:nvCxnSpPr>
          <p:cNvPr id="24" name="Straight Connector 23">
            <a:extLst>
              <a:ext uri="{FF2B5EF4-FFF2-40B4-BE49-F238E27FC236}">
                <a16:creationId xmlns:a16="http://schemas.microsoft.com/office/drawing/2014/main" id="{A51150AC-ACA5-B245-B6B0-699E2E508155}"/>
              </a:ext>
            </a:extLst>
          </p:cNvPr>
          <p:cNvCxnSpPr>
            <a:cxnSpLocks/>
            <a:stCxn id="21" idx="6"/>
            <a:endCxn id="22" idx="2"/>
          </p:cNvCxnSpPr>
          <p:nvPr/>
        </p:nvCxnSpPr>
        <p:spPr>
          <a:xfrm>
            <a:off x="3815092" y="4681457"/>
            <a:ext cx="4585176"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29BFC2D-6606-B74D-A68F-1941FAD792BD}"/>
              </a:ext>
            </a:extLst>
          </p:cNvPr>
          <p:cNvSpPr/>
          <p:nvPr/>
        </p:nvSpPr>
        <p:spPr>
          <a:xfrm>
            <a:off x="3495523" y="4769755"/>
            <a:ext cx="415498" cy="230832"/>
          </a:xfrm>
          <a:prstGeom prst="rect">
            <a:avLst/>
          </a:prstGeom>
        </p:spPr>
        <p:txBody>
          <a:bodyPr wrap="none">
            <a:spAutoFit/>
          </a:bodyPr>
          <a:lstStyle/>
          <a:p>
            <a:pPr defTabSz="685800">
              <a:buClrTx/>
            </a:pPr>
            <a:r>
              <a:rPr lang="en-GB" sz="900" kern="1200">
                <a:solidFill>
                  <a:prstClr val="black"/>
                </a:solidFill>
                <a:latin typeface="Poppins Light" pitchFamily="2" charset="77"/>
                <a:ea typeface="+mn-ea"/>
                <a:cs typeface="Poppins Light" pitchFamily="2" charset="77"/>
              </a:rPr>
              <a:t>2000</a:t>
            </a:r>
            <a:endParaRPr lang="en-PT" sz="900" kern="1200">
              <a:solidFill>
                <a:prstClr val="black"/>
              </a:solidFill>
              <a:latin typeface="Poppins Light" pitchFamily="2" charset="77"/>
              <a:ea typeface="+mn-ea"/>
              <a:cs typeface="Poppins Light" pitchFamily="2" charset="77"/>
            </a:endParaRPr>
          </a:p>
        </p:txBody>
      </p:sp>
      <p:sp>
        <p:nvSpPr>
          <p:cNvPr id="26" name="Rectangle 25">
            <a:extLst>
              <a:ext uri="{FF2B5EF4-FFF2-40B4-BE49-F238E27FC236}">
                <a16:creationId xmlns:a16="http://schemas.microsoft.com/office/drawing/2014/main" id="{4C1390FF-EFE8-4E47-BCC5-206B08843A16}"/>
              </a:ext>
            </a:extLst>
          </p:cNvPr>
          <p:cNvSpPr/>
          <p:nvPr/>
        </p:nvSpPr>
        <p:spPr>
          <a:xfrm>
            <a:off x="8298414" y="4769755"/>
            <a:ext cx="415498" cy="230832"/>
          </a:xfrm>
          <a:prstGeom prst="rect">
            <a:avLst/>
          </a:prstGeom>
        </p:spPr>
        <p:txBody>
          <a:bodyPr wrap="none">
            <a:spAutoFit/>
          </a:bodyPr>
          <a:lstStyle/>
          <a:p>
            <a:pPr defTabSz="685800">
              <a:buClrTx/>
            </a:pPr>
            <a:r>
              <a:rPr lang="en-GB" sz="900" kern="1200">
                <a:solidFill>
                  <a:prstClr val="black"/>
                </a:solidFill>
                <a:latin typeface="Poppins Light" pitchFamily="2" charset="77"/>
                <a:ea typeface="+mn-ea"/>
                <a:cs typeface="Poppins Light" pitchFamily="2" charset="77"/>
              </a:rPr>
              <a:t>2010</a:t>
            </a:r>
            <a:endParaRPr lang="en-PT" sz="900" kern="1200">
              <a:solidFill>
                <a:prstClr val="black"/>
              </a:solidFill>
              <a:latin typeface="Poppins Light" pitchFamily="2" charset="77"/>
              <a:ea typeface="+mn-ea"/>
              <a:cs typeface="Poppins Light" pitchFamily="2" charset="77"/>
            </a:endParaRPr>
          </a:p>
        </p:txBody>
      </p:sp>
      <p:cxnSp>
        <p:nvCxnSpPr>
          <p:cNvPr id="28" name="Straight Connector 27">
            <a:extLst>
              <a:ext uri="{FF2B5EF4-FFF2-40B4-BE49-F238E27FC236}">
                <a16:creationId xmlns:a16="http://schemas.microsoft.com/office/drawing/2014/main" id="{0AECCC18-3D54-714D-9112-9A54E6CA8AE1}"/>
              </a:ext>
            </a:extLst>
          </p:cNvPr>
          <p:cNvCxnSpPr>
            <a:cxnSpLocks/>
          </p:cNvCxnSpPr>
          <p:nvPr/>
        </p:nvCxnSpPr>
        <p:spPr>
          <a:xfrm flipV="1">
            <a:off x="4226442"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E6A95B7-8EC4-4E43-9191-4D700EEF4943}"/>
              </a:ext>
            </a:extLst>
          </p:cNvPr>
          <p:cNvCxnSpPr>
            <a:cxnSpLocks/>
          </p:cNvCxnSpPr>
          <p:nvPr/>
        </p:nvCxnSpPr>
        <p:spPr>
          <a:xfrm flipV="1">
            <a:off x="4677455"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4EBD83F-4C97-8442-B3AC-DCDA0EC5BF7E}"/>
              </a:ext>
            </a:extLst>
          </p:cNvPr>
          <p:cNvCxnSpPr>
            <a:cxnSpLocks/>
          </p:cNvCxnSpPr>
          <p:nvPr/>
        </p:nvCxnSpPr>
        <p:spPr>
          <a:xfrm flipV="1">
            <a:off x="5128467"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E61374-D108-8B4B-9FB9-2FE07565102A}"/>
              </a:ext>
            </a:extLst>
          </p:cNvPr>
          <p:cNvCxnSpPr>
            <a:cxnSpLocks/>
          </p:cNvCxnSpPr>
          <p:nvPr/>
        </p:nvCxnSpPr>
        <p:spPr>
          <a:xfrm flipV="1">
            <a:off x="5579480"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E012108-57AA-3D4C-8276-1DC46D6530FB}"/>
              </a:ext>
            </a:extLst>
          </p:cNvPr>
          <p:cNvCxnSpPr>
            <a:cxnSpLocks/>
          </p:cNvCxnSpPr>
          <p:nvPr/>
        </p:nvCxnSpPr>
        <p:spPr>
          <a:xfrm flipV="1">
            <a:off x="6030492"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5D0969B-234E-FF4A-B4D5-E2BE0EF72FE1}"/>
              </a:ext>
            </a:extLst>
          </p:cNvPr>
          <p:cNvCxnSpPr>
            <a:cxnSpLocks/>
          </p:cNvCxnSpPr>
          <p:nvPr/>
        </p:nvCxnSpPr>
        <p:spPr>
          <a:xfrm flipV="1">
            <a:off x="6481505"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29F0854-A154-2C4A-B590-4381100C8E94}"/>
              </a:ext>
            </a:extLst>
          </p:cNvPr>
          <p:cNvCxnSpPr>
            <a:cxnSpLocks/>
          </p:cNvCxnSpPr>
          <p:nvPr/>
        </p:nvCxnSpPr>
        <p:spPr>
          <a:xfrm flipV="1">
            <a:off x="6932517" y="4606195"/>
            <a:ext cx="0" cy="15453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4156A28-2CB6-BF49-9D03-4C56282750CA}"/>
              </a:ext>
            </a:extLst>
          </p:cNvPr>
          <p:cNvCxnSpPr>
            <a:cxnSpLocks/>
          </p:cNvCxnSpPr>
          <p:nvPr/>
        </p:nvCxnSpPr>
        <p:spPr>
          <a:xfrm flipV="1">
            <a:off x="7456713"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0F1B84F-2C5D-9242-8CA5-B5B8C9F6A09D}"/>
              </a:ext>
            </a:extLst>
          </p:cNvPr>
          <p:cNvCxnSpPr>
            <a:cxnSpLocks/>
          </p:cNvCxnSpPr>
          <p:nvPr/>
        </p:nvCxnSpPr>
        <p:spPr>
          <a:xfrm flipV="1">
            <a:off x="7907724"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48781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5876</TotalTime>
  <Words>6900</Words>
  <Application>Microsoft Office PowerPoint</Application>
  <PresentationFormat>On-screen Show (16:9)</PresentationFormat>
  <Paragraphs>578</Paragraphs>
  <Slides>62</Slides>
  <Notes>62</Notes>
  <HiddenSlides>15</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62</vt:i4>
      </vt:variant>
    </vt:vector>
  </HeadingPairs>
  <TitlesOfParts>
    <vt:vector size="81" baseType="lpstr">
      <vt:lpstr>Lato Light</vt:lpstr>
      <vt:lpstr>Arial</vt:lpstr>
      <vt:lpstr>Raleway Light</vt:lpstr>
      <vt:lpstr>Raleway</vt:lpstr>
      <vt:lpstr>Montserrat</vt:lpstr>
      <vt:lpstr>Raleway SemiBold</vt:lpstr>
      <vt:lpstr>Lato</vt:lpstr>
      <vt:lpstr>Verdana</vt:lpstr>
      <vt:lpstr>Calibri Light</vt:lpstr>
      <vt:lpstr>Calibri</vt:lpstr>
      <vt:lpstr>Wingdings</vt:lpstr>
      <vt:lpstr>Lucida Sans</vt:lpstr>
      <vt:lpstr>Poppins Light</vt:lpstr>
      <vt:lpstr>Poppins</vt:lpstr>
      <vt:lpstr>Poppins SemiBold</vt:lpstr>
      <vt:lpstr>Poppins Medium</vt:lpstr>
      <vt:lpstr>Simple Light</vt:lpstr>
      <vt:lpstr>Office Theme</vt:lpstr>
      <vt:lpstr>1_Office Theme</vt:lpstr>
      <vt:lpstr>PowerPoint Presentation</vt:lpstr>
      <vt:lpstr>ABOUT OTN</vt:lpstr>
      <vt:lpstr>OTN IN YOUR REGION</vt:lpstr>
      <vt:lpstr>PowerPoint Presentation</vt:lpstr>
      <vt:lpstr>A healthy ocean is a diverse ocean</vt:lpstr>
      <vt:lpstr>PowerPoint Presentation</vt:lpstr>
      <vt:lpstr>Collect, analyse, archive, repeat</vt:lpstr>
      <vt:lpstr>Collect, analyse, archive, repeat</vt:lpstr>
      <vt:lpstr>PowerPoint Presentation</vt:lpstr>
      <vt:lpstr>PowerPoint Presentation</vt:lpstr>
      <vt:lpstr>OBIS - Origins, history and achievements</vt:lpstr>
      <vt:lpstr>OBIS: Free, accessible and detailed marine data</vt:lpstr>
      <vt:lpstr>PowerPoint Presentation</vt:lpstr>
      <vt:lpstr>From Nature to Numbers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Capacity Development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Workshop Schedule</vt:lpstr>
      <vt:lpstr>Workshop Schedule</vt:lpstr>
      <vt:lpstr>PowerPoint Presentation</vt:lpstr>
      <vt:lpstr>WoRMS in a nutshell</vt:lpstr>
      <vt:lpstr>PowerPoint Presentation</vt:lpstr>
      <vt:lpstr>PowerPoint Presentation</vt:lpstr>
      <vt:lpstr>Relationship of Aphia with other systems &amp; projects</vt:lpstr>
      <vt:lpstr>WoRMS – supported by a large editorial network</vt:lpstr>
      <vt:lpstr>WoRMS management</vt:lpstr>
      <vt:lpstr>WoRMS – content for a single entry</vt:lpstr>
      <vt:lpstr>WoRMS – content for a single entry</vt:lpstr>
      <vt:lpstr>WoRMS – where are we? Some number crunching…</vt:lpstr>
      <vt:lpstr>PowerPoint Presentation</vt:lpstr>
      <vt:lpstr>PowerPoint Presentation</vt:lpstr>
      <vt:lpstr>WoRMS – taxonomic backbone for OBIS</vt:lpstr>
      <vt:lpstr>PowerPoint Presentation</vt:lpstr>
      <vt:lpstr>WoRMS – OBIS: mutual geographical quality control</vt:lpstr>
      <vt:lpstr>PowerPoint Presentation</vt:lpstr>
      <vt:lpstr>AQUATIC ANIMALS</vt:lpstr>
      <vt:lpstr>TAG TECHNOLOGY</vt:lpstr>
      <vt:lpstr>HOW TRACKING WORKS</vt:lpstr>
      <vt:lpstr>ACOUSTIC RECEIVER MOORINGS</vt:lpstr>
      <vt:lpstr>GLIDERS</vt:lpstr>
      <vt:lpstr>ROV: REMOTELY OPERATED VEHICLE</vt:lpstr>
      <vt:lpstr>TRACK, CONNECT, TRANSFORM</vt:lpstr>
      <vt:lpstr>TRACK</vt:lpstr>
      <vt:lpstr>CONNECT</vt:lpstr>
      <vt:lpstr>TRANSFORM</vt:lpstr>
      <vt:lpstr>INFORMING POLICY</vt:lpstr>
      <vt:lpstr>OTN IN NUMBERS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dc:creator>
  <cp:lastModifiedBy>Jonathan Pye</cp:lastModifiedBy>
  <cp:revision>58</cp:revision>
  <dcterms:modified xsi:type="dcterms:W3CDTF">2021-02-06T04:37:18Z</dcterms:modified>
</cp:coreProperties>
</file>